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38"/>
  </p:notesMasterIdLst>
  <p:handoutMasterIdLst>
    <p:handoutMasterId r:id="rId39"/>
  </p:handoutMasterIdLst>
  <p:sldIdLst>
    <p:sldId id="256" r:id="rId2"/>
    <p:sldId id="880" r:id="rId3"/>
    <p:sldId id="882" r:id="rId4"/>
    <p:sldId id="881" r:id="rId5"/>
    <p:sldId id="883" r:id="rId6"/>
    <p:sldId id="885" r:id="rId7"/>
    <p:sldId id="886" r:id="rId8"/>
    <p:sldId id="884" r:id="rId9"/>
    <p:sldId id="887" r:id="rId10"/>
    <p:sldId id="888" r:id="rId11"/>
    <p:sldId id="857" r:id="rId12"/>
    <p:sldId id="891" r:id="rId13"/>
    <p:sldId id="892" r:id="rId14"/>
    <p:sldId id="889" r:id="rId15"/>
    <p:sldId id="890" r:id="rId16"/>
    <p:sldId id="895" r:id="rId17"/>
    <p:sldId id="896" r:id="rId18"/>
    <p:sldId id="897" r:id="rId19"/>
    <p:sldId id="898" r:id="rId20"/>
    <p:sldId id="899" r:id="rId21"/>
    <p:sldId id="900" r:id="rId22"/>
    <p:sldId id="902" r:id="rId23"/>
    <p:sldId id="901" r:id="rId24"/>
    <p:sldId id="903" r:id="rId25"/>
    <p:sldId id="904" r:id="rId26"/>
    <p:sldId id="905" r:id="rId27"/>
    <p:sldId id="906" r:id="rId28"/>
    <p:sldId id="907" r:id="rId29"/>
    <p:sldId id="908" r:id="rId30"/>
    <p:sldId id="909" r:id="rId31"/>
    <p:sldId id="860" r:id="rId32"/>
    <p:sldId id="910" r:id="rId33"/>
    <p:sldId id="867" r:id="rId34"/>
    <p:sldId id="876" r:id="rId35"/>
    <p:sldId id="1371" r:id="rId36"/>
    <p:sldId id="448" r:id="rId37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4488" userDrawn="1">
          <p15:clr>
            <a:srgbClr val="A4A3A4"/>
          </p15:clr>
        </p15:guide>
        <p15:guide id="4" orient="horz" pos="145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9900"/>
    <a:srgbClr val="0082CA"/>
    <a:srgbClr val="CC3300"/>
    <a:srgbClr val="0000FF"/>
    <a:srgbClr val="00FF00"/>
    <a:srgbClr val="99FF99"/>
    <a:srgbClr val="33CC33"/>
    <a:srgbClr val="009999"/>
    <a:srgbClr val="73A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77" autoAdjust="0"/>
  </p:normalViewPr>
  <p:slideViewPr>
    <p:cSldViewPr snapToGrid="0" showGuides="1">
      <p:cViewPr varScale="1">
        <p:scale>
          <a:sx n="118" d="100"/>
          <a:sy n="118" d="100"/>
        </p:scale>
        <p:origin x="120" y="1566"/>
      </p:cViewPr>
      <p:guideLst>
        <p:guide pos="4488"/>
        <p:guide orient="horz" pos="145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A05794-6E23-7899-8D72-F409A3531E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6FB2B-8E7E-0F1A-27A1-59B50704D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76AB5-CD84-416E-84BA-5AA8CF13B36A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768F4-AE3F-197C-0587-F3708AF000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BFEBC-DDD7-E04C-B53E-0697C294D1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8557D-A1DE-4DD7-ACDD-F6B7AD6E0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404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01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37472-F350-E648-BF73-5FBCC1A166B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01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4604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6" y="4739217"/>
            <a:ext cx="3711039" cy="404284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 userDrawn="1"/>
        </p:nvSpPr>
        <p:spPr>
          <a:xfrm>
            <a:off x="469900" y="4635018"/>
            <a:ext cx="138762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www.anl.gov</a:t>
            </a:r>
          </a:p>
        </p:txBody>
      </p:sp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991" y="3227471"/>
            <a:ext cx="8532019" cy="916422"/>
          </a:xfrm>
        </p:spPr>
        <p:txBody>
          <a:bodyPr/>
          <a:lstStyle>
            <a:lvl1pPr marL="0" indent="0" algn="l">
              <a:buNone/>
              <a:defRPr sz="1350" b="1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6D213A-2471-4818-8CAB-15A5A129C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9" t="4447" b="3477"/>
          <a:stretch/>
        </p:blipFill>
        <p:spPr>
          <a:xfrm>
            <a:off x="0" y="590265"/>
            <a:ext cx="9144000" cy="243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990" y="752498"/>
            <a:ext cx="5941273" cy="19927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415E37-EAA1-491D-91D2-CEDFA00BEC2A}"/>
              </a:ext>
            </a:extLst>
          </p:cNvPr>
          <p:cNvSpPr/>
          <p:nvPr/>
        </p:nvSpPr>
        <p:spPr>
          <a:xfrm>
            <a:off x="307074" y="4334059"/>
            <a:ext cx="4572000" cy="5108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/>
              <a:t>Beamline Optics Design and Simulation Workshop 2025</a:t>
            </a:r>
            <a:r>
              <a:rPr lang="de-DE" sz="1350" b="1" dirty="0">
                <a:solidFill>
                  <a:schemeClr val="accent2"/>
                </a:solidFill>
              </a:rPr>
              <a:t>.</a:t>
            </a:r>
          </a:p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71463" algn="l"/>
              </a:tabLst>
              <a:defRPr/>
            </a:pPr>
            <a:r>
              <a:rPr lang="en-US" sz="1350" dirty="0"/>
              <a:t>May 2025 - DESY, Hamburg</a:t>
            </a:r>
          </a:p>
        </p:txBody>
      </p:sp>
    </p:spTree>
    <p:extLst>
      <p:ext uri="{BB962C8B-B14F-4D97-AF65-F5344CB8AC3E}">
        <p14:creationId xmlns:p14="http://schemas.microsoft.com/office/powerpoint/2010/main" val="105690240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4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76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  <p:sldLayoutId id="2147483777" r:id="rId2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8.emf"/><Relationship Id="rId7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0.png"/><Relationship Id="rId7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1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73.png"/><Relationship Id="rId3" Type="http://schemas.openxmlformats.org/officeDocument/2006/relationships/image" Target="../media/image49.jpe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11" Type="http://schemas.openxmlformats.org/officeDocument/2006/relationships/image" Target="../media/image61.jpe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58.png"/><Relationship Id="rId9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2.emf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jpeg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emf"/><Relationship Id="rId5" Type="http://schemas.openxmlformats.org/officeDocument/2006/relationships/image" Target="../media/image127.jpeg"/><Relationship Id="rId4" Type="http://schemas.openxmlformats.org/officeDocument/2006/relationships/image" Target="../media/image126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4.png"/><Relationship Id="rId5" Type="http://schemas.openxmlformats.org/officeDocument/2006/relationships/image" Target="../media/image37.png"/><Relationship Id="rId10" Type="http://schemas.openxmlformats.org/officeDocument/2006/relationships/image" Target="../media/image33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/>
        <p:txBody>
          <a:bodyPr spcFirstLastPara="1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Xianbo Shi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 dirty="0"/>
              <a:t>Optics Group, Advanced Photon Source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</p:txBody>
      </p:sp>
      <p:sp>
        <p:nvSpPr>
          <p:cNvPr id="34" name="Google Shape;34;p7"/>
          <p:cNvSpPr txBox="1">
            <a:spLocks noGrp="1"/>
          </p:cNvSpPr>
          <p:nvPr>
            <p:ph type="ctrTitle"/>
          </p:nvPr>
        </p:nvSpPr>
        <p:spPr/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</a:rPr>
              <a:t>X-ray mirror system design and specification</a:t>
            </a:r>
            <a:endParaRPr lang="en-US" dirty="0"/>
          </a:p>
        </p:txBody>
      </p:sp>
      <p:pic>
        <p:nvPicPr>
          <p:cNvPr id="3" name="Picture 2" descr="A picture containing text, clipart&#10;&#10;AI-generated content may be incorrect.">
            <a:extLst>
              <a:ext uri="{FF2B5EF4-FFF2-40B4-BE49-F238E27FC236}">
                <a16:creationId xmlns:a16="http://schemas.microsoft.com/office/drawing/2014/main" id="{DB11664B-68A3-B5C3-918F-5A335980A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13" y="4506635"/>
            <a:ext cx="12214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10966-4B8E-295B-5379-F32F7DF41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C24E9F-A063-2674-98FE-9A67385F5B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Zoom focus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985BA6-FD5B-609F-DFF8-EB109EF01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Focusing geometry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3D288F-4BE0-8B4B-1C72-562EBDAAC83C}"/>
              </a:ext>
            </a:extLst>
          </p:cNvPr>
          <p:cNvGrpSpPr/>
          <p:nvPr/>
        </p:nvGrpSpPr>
        <p:grpSpPr>
          <a:xfrm>
            <a:off x="515043" y="1033076"/>
            <a:ext cx="8384876" cy="1095605"/>
            <a:chOff x="528361" y="1261168"/>
            <a:chExt cx="8384876" cy="10956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F5DD078-5ACA-4D52-0A98-ED4AAB523E7D}"/>
                </a:ext>
              </a:extLst>
            </p:cNvPr>
            <p:cNvGrpSpPr/>
            <p:nvPr/>
          </p:nvGrpSpPr>
          <p:grpSpPr>
            <a:xfrm flipH="1">
              <a:off x="528361" y="1261168"/>
              <a:ext cx="7986596" cy="1001718"/>
              <a:chOff x="1005750" y="1441036"/>
              <a:chExt cx="9247739" cy="100171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846A70D-E3BB-374E-26B0-31E452E0095C}"/>
                  </a:ext>
                </a:extLst>
              </p:cNvPr>
              <p:cNvGrpSpPr/>
              <p:nvPr/>
            </p:nvGrpSpPr>
            <p:grpSpPr>
              <a:xfrm>
                <a:off x="1005750" y="1441036"/>
                <a:ext cx="9095767" cy="761591"/>
                <a:chOff x="2021581" y="1468189"/>
                <a:chExt cx="9095767" cy="761591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C149E9AF-55EA-451A-4C3C-B93FF254DA2A}"/>
                    </a:ext>
                  </a:extLst>
                </p:cNvPr>
                <p:cNvCxnSpPr/>
                <p:nvPr/>
              </p:nvCxnSpPr>
              <p:spPr>
                <a:xfrm flipH="1">
                  <a:off x="7998690" y="1879771"/>
                  <a:ext cx="3057237" cy="107995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47484A">
                      <a:lumMod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22EE3A0-F8AA-CB60-4B1B-50CDCE3C62E1}"/>
                    </a:ext>
                  </a:extLst>
                </p:cNvPr>
                <p:cNvSpPr/>
                <p:nvPr/>
              </p:nvSpPr>
              <p:spPr>
                <a:xfrm>
                  <a:off x="11012975" y="1825343"/>
                  <a:ext cx="104373" cy="104373"/>
                </a:xfrm>
                <a:prstGeom prst="ellipse">
                  <a:avLst/>
                </a:prstGeom>
                <a:solidFill>
                  <a:srgbClr val="47484A">
                    <a:lumMod val="5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21D6A3D-22CF-C73D-73C6-706F6BD7B9C2}"/>
                    </a:ext>
                  </a:extLst>
                </p:cNvPr>
                <p:cNvCxnSpPr/>
                <p:nvPr/>
              </p:nvCxnSpPr>
              <p:spPr>
                <a:xfrm>
                  <a:off x="4936681" y="1780684"/>
                  <a:ext cx="3062009" cy="208339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47484A">
                      <a:lumMod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6F461DE1-A360-2E10-D144-F382FEC36FF5}"/>
                    </a:ext>
                  </a:extLst>
                </p:cNvPr>
                <p:cNvCxnSpPr/>
                <p:nvPr/>
              </p:nvCxnSpPr>
              <p:spPr>
                <a:xfrm flipH="1">
                  <a:off x="4955154" y="1751483"/>
                  <a:ext cx="3047571" cy="195455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47484A">
                      <a:lumMod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EAC865A7-AFAD-B1B2-C966-6335750964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56972" y="1610519"/>
                  <a:ext cx="2879709" cy="345655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47484A">
                      <a:lumMod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A1795B2F-4616-8E9F-C14D-0FD8A059F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56972" y="1780684"/>
                  <a:ext cx="2876477" cy="31782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47484A">
                      <a:lumMod val="50000"/>
                    </a:srgbClr>
                  </a:solidFill>
                  <a:prstDash val="solid"/>
                </a:ln>
                <a:effectLst/>
              </p:spPr>
            </p:cxn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863E3AB-90D1-B137-8EFC-152A4A3304A7}"/>
                    </a:ext>
                  </a:extLst>
                </p:cNvPr>
                <p:cNvSpPr/>
                <p:nvPr/>
              </p:nvSpPr>
              <p:spPr>
                <a:xfrm>
                  <a:off x="2021581" y="1468189"/>
                  <a:ext cx="96813" cy="757051"/>
                </a:xfrm>
                <a:prstGeom prst="rect">
                  <a:avLst/>
                </a:prstGeom>
                <a:solidFill>
                  <a:srgbClr val="ECAA00"/>
                </a:solidFill>
                <a:ln w="9525" cap="flat" cmpd="sng" algn="ctr">
                  <a:solidFill>
                    <a:srgbClr val="ECAA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6B663391-101A-17F5-80F6-379D0D994C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265516" y="1472729"/>
                  <a:ext cx="91431" cy="757051"/>
                </a:xfrm>
                <a:prstGeom prst="rect">
                  <a:avLst/>
                </a:prstGeom>
              </p:spPr>
            </p:pic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79140434-B623-70F2-B607-D42BF4FEA2A4}"/>
                    </a:ext>
                  </a:extLst>
                </p:cNvPr>
                <p:cNvCxnSpPr/>
                <p:nvPr/>
              </p:nvCxnSpPr>
              <p:spPr>
                <a:xfrm>
                  <a:off x="7975197" y="1748724"/>
                  <a:ext cx="3080730" cy="11637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47484A">
                      <a:lumMod val="50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712FEA1A-D0F3-8A5F-AE95-747E02A6C586}"/>
                    </a:ext>
                  </a:extLst>
                </p:cNvPr>
                <p:cNvCxnSpPr/>
                <p:nvPr/>
              </p:nvCxnSpPr>
              <p:spPr>
                <a:xfrm>
                  <a:off x="4941453" y="1588679"/>
                  <a:ext cx="0" cy="581891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70C0"/>
                  </a:solidFill>
                  <a:prstDash val="solid"/>
                  <a:headEnd type="triangle"/>
                  <a:tailEnd type="triangle"/>
                </a:ln>
                <a:effectLst/>
              </p:spPr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6A8BA934-3F77-14E3-C990-A1DE6C341162}"/>
                    </a:ext>
                  </a:extLst>
                </p:cNvPr>
                <p:cNvCxnSpPr/>
                <p:nvPr/>
              </p:nvCxnSpPr>
              <p:spPr>
                <a:xfrm>
                  <a:off x="7989454" y="1588679"/>
                  <a:ext cx="0" cy="581891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70C0"/>
                  </a:solidFill>
                  <a:prstDash val="solid"/>
                  <a:headEnd type="triangle"/>
                  <a:tailEnd type="triangle"/>
                </a:ln>
                <a:effectLst/>
              </p:spPr>
            </p:cxn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DB0811-F1E0-3EB1-5207-CF55F1FF3BC1}"/>
                  </a:ext>
                </a:extLst>
              </p:cNvPr>
              <p:cNvSpPr txBox="1"/>
              <p:nvPr/>
            </p:nvSpPr>
            <p:spPr>
              <a:xfrm>
                <a:off x="9339901" y="2095628"/>
                <a:ext cx="913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7484A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Source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12C107-C600-CC35-DA24-1C59C5B9AA17}"/>
                  </a:ext>
                </a:extLst>
              </p:cNvPr>
              <p:cNvSpPr txBox="1"/>
              <p:nvPr/>
            </p:nvSpPr>
            <p:spPr>
              <a:xfrm>
                <a:off x="6211161" y="2098423"/>
                <a:ext cx="14964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7484A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KB mirror 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CDD562-F4AF-5FA3-FB98-7852186CADDB}"/>
                  </a:ext>
                </a:extLst>
              </p:cNvPr>
              <p:cNvSpPr txBox="1"/>
              <p:nvPr/>
            </p:nvSpPr>
            <p:spPr>
              <a:xfrm>
                <a:off x="3177417" y="2104200"/>
                <a:ext cx="14964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7484A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KB mirror 2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8039AF-6F4F-2F74-8D3D-3C2793720D44}"/>
                </a:ext>
              </a:extLst>
            </p:cNvPr>
            <p:cNvSpPr txBox="1"/>
            <p:nvPr/>
          </p:nvSpPr>
          <p:spPr>
            <a:xfrm flipH="1">
              <a:off x="7782075" y="2018219"/>
              <a:ext cx="1131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7484A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WF sensor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FB032D-1D30-ED11-85C2-058E317ED466}"/>
              </a:ext>
            </a:extLst>
          </p:cNvPr>
          <p:cNvGrpSpPr/>
          <p:nvPr/>
        </p:nvGrpSpPr>
        <p:grpSpPr>
          <a:xfrm flipH="1">
            <a:off x="535732" y="3729829"/>
            <a:ext cx="7986596" cy="997848"/>
            <a:chOff x="1005750" y="1441036"/>
            <a:chExt cx="9247739" cy="99784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A72472F-EDAC-5941-8C6E-03E258208EC5}"/>
                </a:ext>
              </a:extLst>
            </p:cNvPr>
            <p:cNvGrpSpPr/>
            <p:nvPr/>
          </p:nvGrpSpPr>
          <p:grpSpPr>
            <a:xfrm>
              <a:off x="1005750" y="1441036"/>
              <a:ext cx="9095767" cy="761591"/>
              <a:chOff x="2021581" y="1468189"/>
              <a:chExt cx="9095767" cy="761591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710FB51-517C-292B-DD71-F49A469AB056}"/>
                  </a:ext>
                </a:extLst>
              </p:cNvPr>
              <p:cNvCxnSpPr/>
              <p:nvPr/>
            </p:nvCxnSpPr>
            <p:spPr>
              <a:xfrm flipH="1">
                <a:off x="7998690" y="1879771"/>
                <a:ext cx="3057237" cy="107995"/>
              </a:xfrm>
              <a:prstGeom prst="line">
                <a:avLst/>
              </a:prstGeom>
              <a:noFill/>
              <a:ln w="28575" cap="flat" cmpd="sng" algn="ctr">
                <a:solidFill>
                  <a:srgbClr val="47484A">
                    <a:lumMod val="50000"/>
                  </a:srgbClr>
                </a:solidFill>
                <a:prstDash val="solid"/>
              </a:ln>
              <a:effectLst/>
            </p:spPr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86CCFE0-2F64-590A-E6C1-560338375CE1}"/>
                  </a:ext>
                </a:extLst>
              </p:cNvPr>
              <p:cNvSpPr/>
              <p:nvPr/>
            </p:nvSpPr>
            <p:spPr>
              <a:xfrm>
                <a:off x="11012975" y="1825343"/>
                <a:ext cx="104373" cy="104373"/>
              </a:xfrm>
              <a:prstGeom prst="ellipse">
                <a:avLst/>
              </a:prstGeom>
              <a:solidFill>
                <a:srgbClr val="47484A">
                  <a:lumMod val="5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CE2B3CF-F2A2-8003-A604-DB87063B2E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1996" y="1956174"/>
                <a:ext cx="3076694" cy="32849"/>
              </a:xfrm>
              <a:prstGeom prst="line">
                <a:avLst/>
              </a:prstGeom>
              <a:noFill/>
              <a:ln w="28575" cap="flat" cmpd="sng" algn="ctr">
                <a:solidFill>
                  <a:srgbClr val="47484A">
                    <a:lumMod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C697C8B-75FE-936C-CB69-A38E720AB2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41453" y="1751483"/>
                <a:ext cx="3061272" cy="23224"/>
              </a:xfrm>
              <a:prstGeom prst="line">
                <a:avLst/>
              </a:prstGeom>
              <a:noFill/>
              <a:ln w="28575" cap="flat" cmpd="sng" algn="ctr">
                <a:solidFill>
                  <a:srgbClr val="47484A">
                    <a:lumMod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091FC4F-CE69-04B2-3A19-D37D3E6021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6972" y="1610519"/>
                <a:ext cx="2879709" cy="345655"/>
              </a:xfrm>
              <a:prstGeom prst="line">
                <a:avLst/>
              </a:prstGeom>
              <a:noFill/>
              <a:ln w="28575" cap="flat" cmpd="sng" algn="ctr">
                <a:solidFill>
                  <a:srgbClr val="47484A">
                    <a:lumMod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B9BF15C-5D29-4987-10D9-D62CEF73E0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56972" y="1780684"/>
                <a:ext cx="2876477" cy="317820"/>
              </a:xfrm>
              <a:prstGeom prst="line">
                <a:avLst/>
              </a:prstGeom>
              <a:noFill/>
              <a:ln w="28575" cap="flat" cmpd="sng" algn="ctr">
                <a:solidFill>
                  <a:srgbClr val="47484A">
                    <a:lumMod val="50000"/>
                  </a:srgbClr>
                </a:solidFill>
                <a:prstDash val="solid"/>
              </a:ln>
              <a:effectLst/>
            </p:spPr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D4E147D-A93C-ED72-BB59-C2EC4B4BB96E}"/>
                  </a:ext>
                </a:extLst>
              </p:cNvPr>
              <p:cNvSpPr/>
              <p:nvPr/>
            </p:nvSpPr>
            <p:spPr>
              <a:xfrm>
                <a:off x="2021581" y="1468189"/>
                <a:ext cx="96813" cy="757051"/>
              </a:xfrm>
              <a:prstGeom prst="rect">
                <a:avLst/>
              </a:prstGeom>
              <a:solidFill>
                <a:srgbClr val="ECAA00"/>
              </a:solidFill>
              <a:ln w="9525" cap="flat" cmpd="sng" algn="ctr">
                <a:solidFill>
                  <a:srgbClr val="ECAA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7413D168-EE84-0E68-E4C2-2188D75DA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65516" y="1472729"/>
                <a:ext cx="91431" cy="757051"/>
              </a:xfrm>
              <a:prstGeom prst="rect">
                <a:avLst/>
              </a:prstGeom>
            </p:spPr>
          </p:pic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BBE8439-6C1D-ADAC-5A50-35D584FC62B2}"/>
                  </a:ext>
                </a:extLst>
              </p:cNvPr>
              <p:cNvCxnSpPr/>
              <p:nvPr/>
            </p:nvCxnSpPr>
            <p:spPr>
              <a:xfrm>
                <a:off x="7975197" y="1748724"/>
                <a:ext cx="3080730" cy="116374"/>
              </a:xfrm>
              <a:prstGeom prst="line">
                <a:avLst/>
              </a:prstGeom>
              <a:noFill/>
              <a:ln w="28575" cap="flat" cmpd="sng" algn="ctr">
                <a:solidFill>
                  <a:srgbClr val="47484A">
                    <a:lumMod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D18D89C-324C-6481-3AAA-DAAD9E796737}"/>
                  </a:ext>
                </a:extLst>
              </p:cNvPr>
              <p:cNvCxnSpPr/>
              <p:nvPr/>
            </p:nvCxnSpPr>
            <p:spPr>
              <a:xfrm>
                <a:off x="4941453" y="1588679"/>
                <a:ext cx="0" cy="58189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70C0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D3F2F581-AD7A-CE63-3382-8FD60C9409C3}"/>
                  </a:ext>
                </a:extLst>
              </p:cNvPr>
              <p:cNvCxnSpPr/>
              <p:nvPr/>
            </p:nvCxnSpPr>
            <p:spPr>
              <a:xfrm>
                <a:off x="7989454" y="1588679"/>
                <a:ext cx="0" cy="581891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70C0"/>
                </a:solidFill>
                <a:prstDash val="solid"/>
                <a:headEnd type="triangle"/>
                <a:tailEnd type="triangle"/>
              </a:ln>
              <a:effectLst/>
            </p:spPr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658D29-073F-303B-AB9C-731316B33265}"/>
                </a:ext>
              </a:extLst>
            </p:cNvPr>
            <p:cNvSpPr txBox="1"/>
            <p:nvPr/>
          </p:nvSpPr>
          <p:spPr>
            <a:xfrm>
              <a:off x="9339901" y="2095628"/>
              <a:ext cx="913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7484A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Source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0D1614-A71B-F829-3E87-D849CE148BFC}"/>
                </a:ext>
              </a:extLst>
            </p:cNvPr>
            <p:cNvSpPr txBox="1"/>
            <p:nvPr/>
          </p:nvSpPr>
          <p:spPr>
            <a:xfrm>
              <a:off x="5998322" y="2094490"/>
              <a:ext cx="15483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47484A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Transfocator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7484A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2E8E34-8A49-0D48-F420-1302BEAF64AC}"/>
                </a:ext>
              </a:extLst>
            </p:cNvPr>
            <p:cNvSpPr txBox="1"/>
            <p:nvPr/>
          </p:nvSpPr>
          <p:spPr>
            <a:xfrm>
              <a:off x="3235046" y="2100330"/>
              <a:ext cx="13442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47484A">
                      <a:lumMod val="50000"/>
                    </a:srgbClr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KB Mirror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4C5D6DAC-3563-F2EC-15F9-7B29E20DF0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96"/>
          <a:stretch/>
        </p:blipFill>
        <p:spPr>
          <a:xfrm>
            <a:off x="3309518" y="2269344"/>
            <a:ext cx="2024270" cy="12485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0CBA291-892E-1733-7E0E-80E7A48402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44" t="28483" r="4543" b="6303"/>
          <a:stretch/>
        </p:blipFill>
        <p:spPr>
          <a:xfrm>
            <a:off x="5636452" y="2263801"/>
            <a:ext cx="2370782" cy="1250998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63BCF3-A38F-F388-2232-FD5168DA6B1F}"/>
              </a:ext>
            </a:extLst>
          </p:cNvPr>
          <p:cNvCxnSpPr>
            <a:cxnSpLocks/>
          </p:cNvCxnSpPr>
          <p:nvPr/>
        </p:nvCxnSpPr>
        <p:spPr>
          <a:xfrm>
            <a:off x="3598710" y="1996417"/>
            <a:ext cx="543207" cy="5564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4F7D16C-7452-1F10-0811-A1BCDC273284}"/>
              </a:ext>
            </a:extLst>
          </p:cNvPr>
          <p:cNvCxnSpPr>
            <a:cxnSpLocks/>
          </p:cNvCxnSpPr>
          <p:nvPr/>
        </p:nvCxnSpPr>
        <p:spPr>
          <a:xfrm flipH="1" flipV="1">
            <a:off x="5192562" y="3429280"/>
            <a:ext cx="726511" cy="5157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ABC118D-E33C-19E3-95BE-8E652D18B42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979958" y="2034794"/>
            <a:ext cx="769928" cy="4923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25BD783-40EB-075E-577E-AC562277B612}"/>
              </a:ext>
            </a:extLst>
          </p:cNvPr>
          <p:cNvSpPr txBox="1"/>
          <p:nvPr/>
        </p:nvSpPr>
        <p:spPr>
          <a:xfrm>
            <a:off x="3767475" y="3360942"/>
            <a:ext cx="1122423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Bender mirror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661DC9-350B-FF41-32C8-E5D27C803E2F}"/>
              </a:ext>
            </a:extLst>
          </p:cNvPr>
          <p:cNvSpPr txBox="1"/>
          <p:nvPr/>
        </p:nvSpPr>
        <p:spPr>
          <a:xfrm>
            <a:off x="5636452" y="3314203"/>
            <a:ext cx="2370782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Hybrid mirror (</a:t>
            </a:r>
            <a:r>
              <a:rPr lang="en-US" sz="1200" dirty="0" err="1"/>
              <a:t>bender+bimorph</a:t>
            </a:r>
            <a:r>
              <a:rPr lang="en-US" sz="1200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40209F2-9E06-F5D5-2232-1838618D83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43" r="20320"/>
          <a:stretch/>
        </p:blipFill>
        <p:spPr>
          <a:xfrm>
            <a:off x="978254" y="2077130"/>
            <a:ext cx="1632409" cy="1711054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BC0D9A0-C488-42CA-0091-77D8F63890FC}"/>
              </a:ext>
            </a:extLst>
          </p:cNvPr>
          <p:cNvCxnSpPr>
            <a:cxnSpLocks/>
          </p:cNvCxnSpPr>
          <p:nvPr/>
        </p:nvCxnSpPr>
        <p:spPr>
          <a:xfrm flipH="1" flipV="1">
            <a:off x="2492095" y="3360942"/>
            <a:ext cx="793798" cy="5638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5295DE2-D762-128D-6E5B-620D17B2C132}"/>
              </a:ext>
            </a:extLst>
          </p:cNvPr>
          <p:cNvSpPr txBox="1"/>
          <p:nvPr/>
        </p:nvSpPr>
        <p:spPr>
          <a:xfrm flipH="1">
            <a:off x="7768757" y="4455393"/>
            <a:ext cx="113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7484A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WF sensor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8313FF0-E07A-E47C-B513-AD6754ED403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079735" y="2034794"/>
            <a:ext cx="900223" cy="4471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A0DA7E61-890C-51E4-ED70-3D8F9E2D9915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19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A9C3C6-7285-104A-CD85-61CA86FD4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 specifications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Mechanical motion, misalignment, and stability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Optics aberration</a:t>
            </a:r>
          </a:p>
        </p:txBody>
      </p:sp>
    </p:spTree>
    <p:extLst>
      <p:ext uri="{BB962C8B-B14F-4D97-AF65-F5344CB8AC3E}">
        <p14:creationId xmlns:p14="http://schemas.microsoft.com/office/powerpoint/2010/main" val="362961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01679-5DAA-5A38-63A2-083739ED8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94006A2-005A-0122-0ACC-3A1CD6A9FA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APS-U optics ESD example: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9344D-AD18-2FB6-E008-7DD7A143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Mirror specifications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E714B-9A67-BF00-8ED8-DD842756B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0" r="4213" b="4071"/>
          <a:stretch/>
        </p:blipFill>
        <p:spPr>
          <a:xfrm>
            <a:off x="536866" y="1500273"/>
            <a:ext cx="3840481" cy="2952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B99666-5F59-9DA9-948C-C5C5804E2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1" r="2184" b="19394"/>
          <a:stretch/>
        </p:blipFill>
        <p:spPr>
          <a:xfrm>
            <a:off x="4570930" y="1482118"/>
            <a:ext cx="4242870" cy="588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CD1EE-E1F6-8367-D1B4-55D058D497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8" r="3111" b="5618"/>
          <a:stretch/>
        </p:blipFill>
        <p:spPr>
          <a:xfrm>
            <a:off x="4570930" y="2466751"/>
            <a:ext cx="4254454" cy="2242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5B3F1F-ACF5-9093-3336-E6426AC9C2BF}"/>
              </a:ext>
            </a:extLst>
          </p:cNvPr>
          <p:cNvSpPr txBox="1">
            <a:spLocks noChangeAspect="1"/>
          </p:cNvSpPr>
          <p:nvPr/>
        </p:nvSpPr>
        <p:spPr>
          <a:xfrm>
            <a:off x="457201" y="1108437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 of mirror positioners and motors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7F9ADB-E8E7-A593-91EC-666717803114}"/>
              </a:ext>
            </a:extLst>
          </p:cNvPr>
          <p:cNvSpPr txBox="1">
            <a:spLocks noChangeAspect="1"/>
          </p:cNvSpPr>
          <p:nvPr/>
        </p:nvSpPr>
        <p:spPr>
          <a:xfrm>
            <a:off x="4545003" y="1120422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 of mirror stability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7FFFBF-07F9-AB4E-47A3-6F35FD23149B}"/>
              </a:ext>
            </a:extLst>
          </p:cNvPr>
          <p:cNvSpPr txBox="1">
            <a:spLocks noChangeAspect="1"/>
          </p:cNvSpPr>
          <p:nvPr/>
        </p:nvSpPr>
        <p:spPr>
          <a:xfrm>
            <a:off x="4545003" y="2121106"/>
            <a:ext cx="2856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 of mirror substrate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FB60E86A-123B-8E65-D71C-1DD68CCD4D96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5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01679-5DAA-5A38-63A2-083739ED8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BB9D00-F35F-D6A2-B4E0-D8766E471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1"/>
          <a:stretch/>
        </p:blipFill>
        <p:spPr>
          <a:xfrm>
            <a:off x="5484331" y="2975394"/>
            <a:ext cx="2619830" cy="216810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F871A-A8A0-4924-1B1A-A7D0042482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Mechanical motion and misalignment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9344D-AD18-2FB6-E008-7DD7A143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Mirror specifications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1F57E45-E7D3-C99A-BAB7-05167289D51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58362" y="2310868"/>
                <a:ext cx="3841099" cy="27782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Pitch angle resolution</a:t>
                </a: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from the virtual source position:</a:t>
                </a:r>
              </a:p>
              <a:p>
                <a:pPr marL="171450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Pitch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/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 means the pitch resolution moves the virtual source by 10% of the source size (RMS)</a:t>
                </a:r>
              </a:p>
              <a:p>
                <a:pPr marL="173038" indent="-173038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Equivalent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consider it from the focal position:</a:t>
                </a:r>
              </a:p>
              <a:p>
                <a:pPr marL="1714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Pitch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71450"/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 means moves the focus by 10% of the focal size.</a:t>
                </a:r>
              </a:p>
              <a:p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1F57E45-E7D3-C99A-BAB7-05167289D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62" y="2310868"/>
                <a:ext cx="3841099" cy="2778261"/>
              </a:xfrm>
              <a:prstGeom prst="rect">
                <a:avLst/>
              </a:prstGeom>
              <a:blipFill>
                <a:blip r:embed="rId3"/>
                <a:stretch>
                  <a:fillRect l="-2857" t="-1096" r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A9AAE067-55D9-0D6C-973C-D97B050DE277}"/>
              </a:ext>
            </a:extLst>
          </p:cNvPr>
          <p:cNvGrpSpPr/>
          <p:nvPr/>
        </p:nvGrpSpPr>
        <p:grpSpPr>
          <a:xfrm>
            <a:off x="566105" y="1169275"/>
            <a:ext cx="5997035" cy="947714"/>
            <a:chOff x="566105" y="1169275"/>
            <a:chExt cx="5997035" cy="9477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61AE006-43D7-D72C-DB9B-23A3AB085B37}"/>
                    </a:ext>
                  </a:extLst>
                </p:cNvPr>
                <p:cNvSpPr txBox="1"/>
                <p:nvPr/>
              </p:nvSpPr>
              <p:spPr>
                <a:xfrm>
                  <a:off x="566105" y="1823536"/>
                  <a:ext cx="25550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Source dimension: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61AE006-43D7-D72C-DB9B-23A3AB085B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05" y="1823536"/>
                  <a:ext cx="255509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9" t="-217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28CB9A6-5978-08CF-5C61-2B7FCF294DE1}"/>
                    </a:ext>
                  </a:extLst>
                </p:cNvPr>
                <p:cNvSpPr txBox="1"/>
                <p:nvPr/>
              </p:nvSpPr>
              <p:spPr>
                <a:xfrm>
                  <a:off x="5884837" y="1559151"/>
                  <a:ext cx="678303" cy="359714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12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28CB9A6-5978-08CF-5C61-2B7FCF294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4837" y="1559151"/>
                  <a:ext cx="678303" cy="3597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95BD68B-EC1E-5AB2-D3C6-B072876EB83B}"/>
                </a:ext>
              </a:extLst>
            </p:cNvPr>
            <p:cNvGrpSpPr/>
            <p:nvPr/>
          </p:nvGrpSpPr>
          <p:grpSpPr>
            <a:xfrm>
              <a:off x="1336631" y="1169275"/>
              <a:ext cx="4506510" cy="947714"/>
              <a:chOff x="6201330" y="3584023"/>
              <a:chExt cx="4506510" cy="947714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9D3CD272-AB3C-6E6A-A0A6-86EDA5C9F10F}"/>
                  </a:ext>
                </a:extLst>
              </p:cNvPr>
              <p:cNvSpPr/>
              <p:nvPr/>
            </p:nvSpPr>
            <p:spPr>
              <a:xfrm rot="18710974">
                <a:off x="9133154" y="3934416"/>
                <a:ext cx="133804" cy="126408"/>
              </a:xfrm>
              <a:prstGeom prst="arc">
                <a:avLst>
                  <a:gd name="adj1" fmla="val 17988566"/>
                  <a:gd name="adj2" fmla="val 20669681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 Box 21">
                <a:extLst>
                  <a:ext uri="{FF2B5EF4-FFF2-40B4-BE49-F238E27FC236}">
                    <a16:creationId xmlns:a16="http://schemas.microsoft.com/office/drawing/2014/main" id="{6961E415-A70D-107E-0A5A-55109FB264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01330" y="3628836"/>
                <a:ext cx="481437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</p:txBody>
          </p:sp>
          <p:sp>
            <p:nvSpPr>
              <p:cNvPr id="41" name="Text Box 23">
                <a:extLst>
                  <a:ext uri="{FF2B5EF4-FFF2-40B4-BE49-F238E27FC236}">
                    <a16:creationId xmlns:a16="http://schemas.microsoft.com/office/drawing/2014/main" id="{B39B70E2-CCD9-7901-5B8D-37F5506B25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71165" y="4043832"/>
                <a:ext cx="536675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</p:txBody>
          </p:sp>
          <p:sp>
            <p:nvSpPr>
              <p:cNvPr id="42" name="Line 17">
                <a:extLst>
                  <a:ext uri="{FF2B5EF4-FFF2-40B4-BE49-F238E27FC236}">
                    <a16:creationId xmlns:a16="http://schemas.microsoft.com/office/drawing/2014/main" id="{0A9D1814-6420-82D2-CC50-26C2A3B228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>
                <a:off x="6391751" y="3812145"/>
                <a:ext cx="2883191" cy="44203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45" name="Line 17">
                <a:extLst>
                  <a:ext uri="{FF2B5EF4-FFF2-40B4-BE49-F238E27FC236}">
                    <a16:creationId xmlns:a16="http://schemas.microsoft.com/office/drawing/2014/main" id="{7A23E4B4-B7C2-2502-71B1-0D52228994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>
                <a:off x="9244226" y="4089390"/>
                <a:ext cx="837184" cy="4423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23B98828-0650-A619-94FA-2A5641D91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10090582" y="4132642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50" name="Oval 13">
                <a:extLst>
                  <a:ext uri="{FF2B5EF4-FFF2-40B4-BE49-F238E27FC236}">
                    <a16:creationId xmlns:a16="http://schemas.microsoft.com/office/drawing/2014/main" id="{A5D2B529-E434-FA48-94B6-281DF6CC7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6418493" y="3584023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1FF7C35-F069-DA29-E68E-42733E4E931D}"/>
                      </a:ext>
                    </a:extLst>
                  </p:cNvPr>
                  <p:cNvSpPr txBox="1"/>
                  <p:nvPr/>
                </p:nvSpPr>
                <p:spPr>
                  <a:xfrm>
                    <a:off x="9788950" y="4213573"/>
                    <a:ext cx="118109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oMath>
                      </m:oMathPara>
                    </a14:m>
                    <a:endParaRPr lang="en-US" sz="11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1FF7C35-F069-DA29-E68E-42733E4E93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8950" y="4213573"/>
                    <a:ext cx="118109" cy="1692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579" r="-2105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Freeform 19">
                <a:extLst>
                  <a:ext uri="{FF2B5EF4-FFF2-40B4-BE49-F238E27FC236}">
                    <a16:creationId xmlns:a16="http://schemas.microsoft.com/office/drawing/2014/main" id="{92324219-03EA-6BF8-D34F-03F701169118}"/>
                  </a:ext>
                </a:extLst>
              </p:cNvPr>
              <p:cNvSpPr>
                <a:spLocks/>
              </p:cNvSpPr>
              <p:nvPr/>
            </p:nvSpPr>
            <p:spPr bwMode="auto">
              <a:xfrm rot="21574763">
                <a:off x="8798290" y="4449819"/>
                <a:ext cx="864870" cy="74073"/>
              </a:xfrm>
              <a:custGeom>
                <a:avLst/>
                <a:gdLst>
                  <a:gd name="T0" fmla="*/ 0 w 1321"/>
                  <a:gd name="T1" fmla="*/ 2147483647 h 244"/>
                  <a:gd name="T2" fmla="*/ 0 w 1321"/>
                  <a:gd name="T3" fmla="*/ 0 h 244"/>
                  <a:gd name="T4" fmla="*/ 2147483647 w 1321"/>
                  <a:gd name="T5" fmla="*/ 2147483647 h 244"/>
                  <a:gd name="T6" fmla="*/ 2147483647 w 1321"/>
                  <a:gd name="T7" fmla="*/ 2147483647 h 244"/>
                  <a:gd name="T8" fmla="*/ 2147483647 w 1321"/>
                  <a:gd name="T9" fmla="*/ 2147483647 h 244"/>
                  <a:gd name="T10" fmla="*/ 2147483647 w 1321"/>
                  <a:gd name="T11" fmla="*/ 2147483647 h 244"/>
                  <a:gd name="T12" fmla="*/ 2147483647 w 1321"/>
                  <a:gd name="T13" fmla="*/ 2147483647 h 244"/>
                  <a:gd name="T14" fmla="*/ 2147483647 w 1321"/>
                  <a:gd name="T15" fmla="*/ 2147483647 h 244"/>
                  <a:gd name="T16" fmla="*/ 2147483647 w 1321"/>
                  <a:gd name="T17" fmla="*/ 2147483647 h 244"/>
                  <a:gd name="T18" fmla="*/ 2147483647 w 1321"/>
                  <a:gd name="T19" fmla="*/ 2147483647 h 244"/>
                  <a:gd name="T20" fmla="*/ 2147483647 w 1321"/>
                  <a:gd name="T21" fmla="*/ 2147483647 h 244"/>
                  <a:gd name="T22" fmla="*/ 2147483647 w 1321"/>
                  <a:gd name="T23" fmla="*/ 2147483647 h 244"/>
                  <a:gd name="T24" fmla="*/ 2147483647 w 1321"/>
                  <a:gd name="T25" fmla="*/ 2147483647 h 244"/>
                  <a:gd name="T26" fmla="*/ 2147483647 w 1321"/>
                  <a:gd name="T27" fmla="*/ 2147483647 h 244"/>
                  <a:gd name="T28" fmla="*/ 2147483647 w 1321"/>
                  <a:gd name="T29" fmla="*/ 2147483647 h 244"/>
                  <a:gd name="T30" fmla="*/ 2147483647 w 1321"/>
                  <a:gd name="T31" fmla="*/ 2147483647 h 244"/>
                  <a:gd name="T32" fmla="*/ 2147483647 w 1321"/>
                  <a:gd name="T33" fmla="*/ 2147483647 h 244"/>
                  <a:gd name="T34" fmla="*/ 2147483647 w 1321"/>
                  <a:gd name="T35" fmla="*/ 2147483647 h 244"/>
                  <a:gd name="T36" fmla="*/ 2147483647 w 1321"/>
                  <a:gd name="T37" fmla="*/ 2147483647 h 244"/>
                  <a:gd name="T38" fmla="*/ 2147483647 w 1321"/>
                  <a:gd name="T39" fmla="*/ 2147483647 h 244"/>
                  <a:gd name="T40" fmla="*/ 2147483647 w 1321"/>
                  <a:gd name="T41" fmla="*/ 2147483647 h 244"/>
                  <a:gd name="T42" fmla="*/ 2147483647 w 1321"/>
                  <a:gd name="T43" fmla="*/ 2147483647 h 244"/>
                  <a:gd name="T44" fmla="*/ 2147483647 w 1321"/>
                  <a:gd name="T45" fmla="*/ 2147483647 h 244"/>
                  <a:gd name="T46" fmla="*/ 2147483647 w 1321"/>
                  <a:gd name="T47" fmla="*/ 2147483647 h 244"/>
                  <a:gd name="T48" fmla="*/ 2147483647 w 1321"/>
                  <a:gd name="T49" fmla="*/ 2147483647 h 244"/>
                  <a:gd name="T50" fmla="*/ 2147483647 w 1321"/>
                  <a:gd name="T51" fmla="*/ 2147483647 h 244"/>
                  <a:gd name="T52" fmla="*/ 2147483647 w 1321"/>
                  <a:gd name="T53" fmla="*/ 2147483647 h 244"/>
                  <a:gd name="T54" fmla="*/ 2147483647 w 1321"/>
                  <a:gd name="T55" fmla="*/ 2147483647 h 244"/>
                  <a:gd name="T56" fmla="*/ 2147483647 w 1321"/>
                  <a:gd name="T57" fmla="*/ 2147483647 h 244"/>
                  <a:gd name="T58" fmla="*/ 2147483647 w 1321"/>
                  <a:gd name="T59" fmla="*/ 2147483647 h 244"/>
                  <a:gd name="T60" fmla="*/ 2147483647 w 1321"/>
                  <a:gd name="T61" fmla="*/ 2147483647 h 244"/>
                  <a:gd name="T62" fmla="*/ 2147483647 w 1321"/>
                  <a:gd name="T63" fmla="*/ 2147483647 h 244"/>
                  <a:gd name="T64" fmla="*/ 2147483647 w 1321"/>
                  <a:gd name="T65" fmla="*/ 2147483647 h 244"/>
                  <a:gd name="T66" fmla="*/ 2147483647 w 1321"/>
                  <a:gd name="T67" fmla="*/ 2147483647 h 244"/>
                  <a:gd name="T68" fmla="*/ 2147483647 w 1321"/>
                  <a:gd name="T69" fmla="*/ 2147483647 h 244"/>
                  <a:gd name="T70" fmla="*/ 2147483647 w 1321"/>
                  <a:gd name="T71" fmla="*/ 2147483647 h 244"/>
                  <a:gd name="T72" fmla="*/ 2147483647 w 1321"/>
                  <a:gd name="T73" fmla="*/ 2147483647 h 244"/>
                  <a:gd name="T74" fmla="*/ 2147483647 w 1321"/>
                  <a:gd name="T75" fmla="*/ 2147483647 h 244"/>
                  <a:gd name="T76" fmla="*/ 2147483647 w 1321"/>
                  <a:gd name="T77" fmla="*/ 2147483647 h 244"/>
                  <a:gd name="T78" fmla="*/ 2147483647 w 1321"/>
                  <a:gd name="T79" fmla="*/ 2147483647 h 244"/>
                  <a:gd name="T80" fmla="*/ 2147483647 w 1321"/>
                  <a:gd name="T81" fmla="*/ 2147483647 h 244"/>
                  <a:gd name="T82" fmla="*/ 2147483647 w 1321"/>
                  <a:gd name="T83" fmla="*/ 0 h 244"/>
                  <a:gd name="T84" fmla="*/ 2147483647 w 1321"/>
                  <a:gd name="T85" fmla="*/ 2147483647 h 244"/>
                  <a:gd name="T86" fmla="*/ 0 w 1321"/>
                  <a:gd name="T87" fmla="*/ 2147483647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321" h="244">
                    <a:moveTo>
                      <a:pt x="0" y="244"/>
                    </a:moveTo>
                    <a:lnTo>
                      <a:pt x="0" y="0"/>
                    </a:lnTo>
                    <a:lnTo>
                      <a:pt x="31" y="5"/>
                    </a:lnTo>
                    <a:lnTo>
                      <a:pt x="64" y="10"/>
                    </a:lnTo>
                    <a:lnTo>
                      <a:pt x="98" y="15"/>
                    </a:lnTo>
                    <a:lnTo>
                      <a:pt x="131" y="19"/>
                    </a:lnTo>
                    <a:lnTo>
                      <a:pt x="164" y="24"/>
                    </a:lnTo>
                    <a:lnTo>
                      <a:pt x="198" y="27"/>
                    </a:lnTo>
                    <a:lnTo>
                      <a:pt x="231" y="30"/>
                    </a:lnTo>
                    <a:lnTo>
                      <a:pt x="264" y="34"/>
                    </a:lnTo>
                    <a:lnTo>
                      <a:pt x="295" y="37"/>
                    </a:lnTo>
                    <a:lnTo>
                      <a:pt x="329" y="39"/>
                    </a:lnTo>
                    <a:lnTo>
                      <a:pt x="362" y="42"/>
                    </a:lnTo>
                    <a:lnTo>
                      <a:pt x="395" y="44"/>
                    </a:lnTo>
                    <a:lnTo>
                      <a:pt x="429" y="45"/>
                    </a:lnTo>
                    <a:lnTo>
                      <a:pt x="462" y="47"/>
                    </a:lnTo>
                    <a:lnTo>
                      <a:pt x="495" y="49"/>
                    </a:lnTo>
                    <a:lnTo>
                      <a:pt x="529" y="49"/>
                    </a:lnTo>
                    <a:lnTo>
                      <a:pt x="560" y="50"/>
                    </a:lnTo>
                    <a:lnTo>
                      <a:pt x="593" y="51"/>
                    </a:lnTo>
                    <a:lnTo>
                      <a:pt x="626" y="52"/>
                    </a:lnTo>
                    <a:lnTo>
                      <a:pt x="660" y="52"/>
                    </a:lnTo>
                    <a:lnTo>
                      <a:pt x="693" y="52"/>
                    </a:lnTo>
                    <a:lnTo>
                      <a:pt x="726" y="51"/>
                    </a:lnTo>
                    <a:lnTo>
                      <a:pt x="759" y="50"/>
                    </a:lnTo>
                    <a:lnTo>
                      <a:pt x="793" y="49"/>
                    </a:lnTo>
                    <a:lnTo>
                      <a:pt x="824" y="49"/>
                    </a:lnTo>
                    <a:lnTo>
                      <a:pt x="857" y="47"/>
                    </a:lnTo>
                    <a:lnTo>
                      <a:pt x="891" y="45"/>
                    </a:lnTo>
                    <a:lnTo>
                      <a:pt x="924" y="44"/>
                    </a:lnTo>
                    <a:lnTo>
                      <a:pt x="957" y="42"/>
                    </a:lnTo>
                    <a:lnTo>
                      <a:pt x="990" y="39"/>
                    </a:lnTo>
                    <a:lnTo>
                      <a:pt x="1024" y="37"/>
                    </a:lnTo>
                    <a:lnTo>
                      <a:pt x="1057" y="34"/>
                    </a:lnTo>
                    <a:lnTo>
                      <a:pt x="1088" y="30"/>
                    </a:lnTo>
                    <a:lnTo>
                      <a:pt x="1121" y="27"/>
                    </a:lnTo>
                    <a:lnTo>
                      <a:pt x="1155" y="24"/>
                    </a:lnTo>
                    <a:lnTo>
                      <a:pt x="1188" y="19"/>
                    </a:lnTo>
                    <a:lnTo>
                      <a:pt x="1221" y="15"/>
                    </a:lnTo>
                    <a:lnTo>
                      <a:pt x="1254" y="10"/>
                    </a:lnTo>
                    <a:lnTo>
                      <a:pt x="1288" y="5"/>
                    </a:lnTo>
                    <a:lnTo>
                      <a:pt x="1321" y="0"/>
                    </a:lnTo>
                    <a:lnTo>
                      <a:pt x="1321" y="244"/>
                    </a:lnTo>
                    <a:lnTo>
                      <a:pt x="0" y="244"/>
                    </a:lnTo>
                    <a:close/>
                  </a:path>
                </a:pathLst>
              </a:custGeom>
              <a:noFill/>
              <a:ln w="19050" cmpd="sng">
                <a:solidFill>
                  <a:srgbClr val="007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E5F1494B-BA34-B027-DA77-F690702EDA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7326" y="4075565"/>
                <a:ext cx="113649" cy="3453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Line 17">
                <a:extLst>
                  <a:ext uri="{FF2B5EF4-FFF2-40B4-BE49-F238E27FC236}">
                    <a16:creationId xmlns:a16="http://schemas.microsoft.com/office/drawing/2014/main" id="{E21AF04C-2946-1831-7CEE-A856828BA9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>
                <a:off x="6353609" y="4175744"/>
                <a:ext cx="2893781" cy="7565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59" name="Oval 13">
                <a:extLst>
                  <a:ext uri="{FF2B5EF4-FFF2-40B4-BE49-F238E27FC236}">
                    <a16:creationId xmlns:a16="http://schemas.microsoft.com/office/drawing/2014/main" id="{EB093AF1-7B97-BCDB-E3D9-9B102D39D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6354998" y="3940198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C8B3A40-138C-3633-F444-ACC82CC38F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5420" y="4238284"/>
                <a:ext cx="87206" cy="1556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Freeform 19">
                <a:extLst>
                  <a:ext uri="{FF2B5EF4-FFF2-40B4-BE49-F238E27FC236}">
                    <a16:creationId xmlns:a16="http://schemas.microsoft.com/office/drawing/2014/main" id="{D24132B5-1A45-62F9-32EE-49D2BA6AAEA4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06918">
                <a:off x="8797009" y="4453114"/>
                <a:ext cx="864870" cy="74073"/>
              </a:xfrm>
              <a:custGeom>
                <a:avLst/>
                <a:gdLst>
                  <a:gd name="T0" fmla="*/ 0 w 1321"/>
                  <a:gd name="T1" fmla="*/ 2147483647 h 244"/>
                  <a:gd name="T2" fmla="*/ 0 w 1321"/>
                  <a:gd name="T3" fmla="*/ 0 h 244"/>
                  <a:gd name="T4" fmla="*/ 2147483647 w 1321"/>
                  <a:gd name="T5" fmla="*/ 2147483647 h 244"/>
                  <a:gd name="T6" fmla="*/ 2147483647 w 1321"/>
                  <a:gd name="T7" fmla="*/ 2147483647 h 244"/>
                  <a:gd name="T8" fmla="*/ 2147483647 w 1321"/>
                  <a:gd name="T9" fmla="*/ 2147483647 h 244"/>
                  <a:gd name="T10" fmla="*/ 2147483647 w 1321"/>
                  <a:gd name="T11" fmla="*/ 2147483647 h 244"/>
                  <a:gd name="T12" fmla="*/ 2147483647 w 1321"/>
                  <a:gd name="T13" fmla="*/ 2147483647 h 244"/>
                  <a:gd name="T14" fmla="*/ 2147483647 w 1321"/>
                  <a:gd name="T15" fmla="*/ 2147483647 h 244"/>
                  <a:gd name="T16" fmla="*/ 2147483647 w 1321"/>
                  <a:gd name="T17" fmla="*/ 2147483647 h 244"/>
                  <a:gd name="T18" fmla="*/ 2147483647 w 1321"/>
                  <a:gd name="T19" fmla="*/ 2147483647 h 244"/>
                  <a:gd name="T20" fmla="*/ 2147483647 w 1321"/>
                  <a:gd name="T21" fmla="*/ 2147483647 h 244"/>
                  <a:gd name="T22" fmla="*/ 2147483647 w 1321"/>
                  <a:gd name="T23" fmla="*/ 2147483647 h 244"/>
                  <a:gd name="T24" fmla="*/ 2147483647 w 1321"/>
                  <a:gd name="T25" fmla="*/ 2147483647 h 244"/>
                  <a:gd name="T26" fmla="*/ 2147483647 w 1321"/>
                  <a:gd name="T27" fmla="*/ 2147483647 h 244"/>
                  <a:gd name="T28" fmla="*/ 2147483647 w 1321"/>
                  <a:gd name="T29" fmla="*/ 2147483647 h 244"/>
                  <a:gd name="T30" fmla="*/ 2147483647 w 1321"/>
                  <a:gd name="T31" fmla="*/ 2147483647 h 244"/>
                  <a:gd name="T32" fmla="*/ 2147483647 w 1321"/>
                  <a:gd name="T33" fmla="*/ 2147483647 h 244"/>
                  <a:gd name="T34" fmla="*/ 2147483647 w 1321"/>
                  <a:gd name="T35" fmla="*/ 2147483647 h 244"/>
                  <a:gd name="T36" fmla="*/ 2147483647 w 1321"/>
                  <a:gd name="T37" fmla="*/ 2147483647 h 244"/>
                  <a:gd name="T38" fmla="*/ 2147483647 w 1321"/>
                  <a:gd name="T39" fmla="*/ 2147483647 h 244"/>
                  <a:gd name="T40" fmla="*/ 2147483647 w 1321"/>
                  <a:gd name="T41" fmla="*/ 2147483647 h 244"/>
                  <a:gd name="T42" fmla="*/ 2147483647 w 1321"/>
                  <a:gd name="T43" fmla="*/ 2147483647 h 244"/>
                  <a:gd name="T44" fmla="*/ 2147483647 w 1321"/>
                  <a:gd name="T45" fmla="*/ 2147483647 h 244"/>
                  <a:gd name="T46" fmla="*/ 2147483647 w 1321"/>
                  <a:gd name="T47" fmla="*/ 2147483647 h 244"/>
                  <a:gd name="T48" fmla="*/ 2147483647 w 1321"/>
                  <a:gd name="T49" fmla="*/ 2147483647 h 244"/>
                  <a:gd name="T50" fmla="*/ 2147483647 w 1321"/>
                  <a:gd name="T51" fmla="*/ 2147483647 h 244"/>
                  <a:gd name="T52" fmla="*/ 2147483647 w 1321"/>
                  <a:gd name="T53" fmla="*/ 2147483647 h 244"/>
                  <a:gd name="T54" fmla="*/ 2147483647 w 1321"/>
                  <a:gd name="T55" fmla="*/ 2147483647 h 244"/>
                  <a:gd name="T56" fmla="*/ 2147483647 w 1321"/>
                  <a:gd name="T57" fmla="*/ 2147483647 h 244"/>
                  <a:gd name="T58" fmla="*/ 2147483647 w 1321"/>
                  <a:gd name="T59" fmla="*/ 2147483647 h 244"/>
                  <a:gd name="T60" fmla="*/ 2147483647 w 1321"/>
                  <a:gd name="T61" fmla="*/ 2147483647 h 244"/>
                  <a:gd name="T62" fmla="*/ 2147483647 w 1321"/>
                  <a:gd name="T63" fmla="*/ 2147483647 h 244"/>
                  <a:gd name="T64" fmla="*/ 2147483647 w 1321"/>
                  <a:gd name="T65" fmla="*/ 2147483647 h 244"/>
                  <a:gd name="T66" fmla="*/ 2147483647 w 1321"/>
                  <a:gd name="T67" fmla="*/ 2147483647 h 244"/>
                  <a:gd name="T68" fmla="*/ 2147483647 w 1321"/>
                  <a:gd name="T69" fmla="*/ 2147483647 h 244"/>
                  <a:gd name="T70" fmla="*/ 2147483647 w 1321"/>
                  <a:gd name="T71" fmla="*/ 2147483647 h 244"/>
                  <a:gd name="T72" fmla="*/ 2147483647 w 1321"/>
                  <a:gd name="T73" fmla="*/ 2147483647 h 244"/>
                  <a:gd name="T74" fmla="*/ 2147483647 w 1321"/>
                  <a:gd name="T75" fmla="*/ 2147483647 h 244"/>
                  <a:gd name="T76" fmla="*/ 2147483647 w 1321"/>
                  <a:gd name="T77" fmla="*/ 2147483647 h 244"/>
                  <a:gd name="T78" fmla="*/ 2147483647 w 1321"/>
                  <a:gd name="T79" fmla="*/ 2147483647 h 244"/>
                  <a:gd name="T80" fmla="*/ 2147483647 w 1321"/>
                  <a:gd name="T81" fmla="*/ 2147483647 h 244"/>
                  <a:gd name="T82" fmla="*/ 2147483647 w 1321"/>
                  <a:gd name="T83" fmla="*/ 0 h 244"/>
                  <a:gd name="T84" fmla="*/ 2147483647 w 1321"/>
                  <a:gd name="T85" fmla="*/ 2147483647 h 244"/>
                  <a:gd name="T86" fmla="*/ 0 w 1321"/>
                  <a:gd name="T87" fmla="*/ 2147483647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321" h="244">
                    <a:moveTo>
                      <a:pt x="0" y="244"/>
                    </a:moveTo>
                    <a:lnTo>
                      <a:pt x="0" y="0"/>
                    </a:lnTo>
                    <a:lnTo>
                      <a:pt x="31" y="5"/>
                    </a:lnTo>
                    <a:lnTo>
                      <a:pt x="64" y="10"/>
                    </a:lnTo>
                    <a:lnTo>
                      <a:pt x="98" y="15"/>
                    </a:lnTo>
                    <a:lnTo>
                      <a:pt x="131" y="19"/>
                    </a:lnTo>
                    <a:lnTo>
                      <a:pt x="164" y="24"/>
                    </a:lnTo>
                    <a:lnTo>
                      <a:pt x="198" y="27"/>
                    </a:lnTo>
                    <a:lnTo>
                      <a:pt x="231" y="30"/>
                    </a:lnTo>
                    <a:lnTo>
                      <a:pt x="264" y="34"/>
                    </a:lnTo>
                    <a:lnTo>
                      <a:pt x="295" y="37"/>
                    </a:lnTo>
                    <a:lnTo>
                      <a:pt x="329" y="39"/>
                    </a:lnTo>
                    <a:lnTo>
                      <a:pt x="362" y="42"/>
                    </a:lnTo>
                    <a:lnTo>
                      <a:pt x="395" y="44"/>
                    </a:lnTo>
                    <a:lnTo>
                      <a:pt x="429" y="45"/>
                    </a:lnTo>
                    <a:lnTo>
                      <a:pt x="462" y="47"/>
                    </a:lnTo>
                    <a:lnTo>
                      <a:pt x="495" y="49"/>
                    </a:lnTo>
                    <a:lnTo>
                      <a:pt x="529" y="49"/>
                    </a:lnTo>
                    <a:lnTo>
                      <a:pt x="560" y="50"/>
                    </a:lnTo>
                    <a:lnTo>
                      <a:pt x="593" y="51"/>
                    </a:lnTo>
                    <a:lnTo>
                      <a:pt x="626" y="52"/>
                    </a:lnTo>
                    <a:lnTo>
                      <a:pt x="660" y="52"/>
                    </a:lnTo>
                    <a:lnTo>
                      <a:pt x="693" y="52"/>
                    </a:lnTo>
                    <a:lnTo>
                      <a:pt x="726" y="51"/>
                    </a:lnTo>
                    <a:lnTo>
                      <a:pt x="759" y="50"/>
                    </a:lnTo>
                    <a:lnTo>
                      <a:pt x="793" y="49"/>
                    </a:lnTo>
                    <a:lnTo>
                      <a:pt x="824" y="49"/>
                    </a:lnTo>
                    <a:lnTo>
                      <a:pt x="857" y="47"/>
                    </a:lnTo>
                    <a:lnTo>
                      <a:pt x="891" y="45"/>
                    </a:lnTo>
                    <a:lnTo>
                      <a:pt x="924" y="44"/>
                    </a:lnTo>
                    <a:lnTo>
                      <a:pt x="957" y="42"/>
                    </a:lnTo>
                    <a:lnTo>
                      <a:pt x="990" y="39"/>
                    </a:lnTo>
                    <a:lnTo>
                      <a:pt x="1024" y="37"/>
                    </a:lnTo>
                    <a:lnTo>
                      <a:pt x="1057" y="34"/>
                    </a:lnTo>
                    <a:lnTo>
                      <a:pt x="1088" y="30"/>
                    </a:lnTo>
                    <a:lnTo>
                      <a:pt x="1121" y="27"/>
                    </a:lnTo>
                    <a:lnTo>
                      <a:pt x="1155" y="24"/>
                    </a:lnTo>
                    <a:lnTo>
                      <a:pt x="1188" y="19"/>
                    </a:lnTo>
                    <a:lnTo>
                      <a:pt x="1221" y="15"/>
                    </a:lnTo>
                    <a:lnTo>
                      <a:pt x="1254" y="10"/>
                    </a:lnTo>
                    <a:lnTo>
                      <a:pt x="1288" y="5"/>
                    </a:lnTo>
                    <a:lnTo>
                      <a:pt x="1321" y="0"/>
                    </a:lnTo>
                    <a:lnTo>
                      <a:pt x="1321" y="244"/>
                    </a:lnTo>
                    <a:lnTo>
                      <a:pt x="0" y="244"/>
                    </a:lnTo>
                    <a:close/>
                  </a:path>
                </a:pathLst>
              </a:custGeom>
              <a:noFill/>
              <a:ln w="19050" cmpd="sng">
                <a:solidFill>
                  <a:srgbClr val="00B0F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12C7F68A-2BEA-89DD-5104-F428338878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 flipV="1">
                <a:off x="9186163" y="3879889"/>
                <a:ext cx="90300" cy="585417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67" name="Line 17">
                <a:extLst>
                  <a:ext uri="{FF2B5EF4-FFF2-40B4-BE49-F238E27FC236}">
                    <a16:creationId xmlns:a16="http://schemas.microsoft.com/office/drawing/2014/main" id="{AADDB39B-D77D-3024-BF01-A752D2188A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 flipV="1">
                <a:off x="9157692" y="3877937"/>
                <a:ext cx="91056" cy="591635"/>
              </a:xfrm>
              <a:prstGeom prst="line">
                <a:avLst/>
              </a:prstGeom>
              <a:noFill/>
              <a:ln w="12700">
                <a:solidFill>
                  <a:srgbClr val="00B0F0"/>
                </a:solidFill>
                <a:prstDash val="sysDash"/>
                <a:round/>
                <a:headEnd/>
                <a:tailEnd/>
              </a:ln>
              <a:effectLst/>
              <a:scene3d>
                <a:camera prst="orthographicFront">
                  <a:rot lat="0" lon="0" rev="30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68" name="Line 17">
                <a:extLst>
                  <a:ext uri="{FF2B5EF4-FFF2-40B4-BE49-F238E27FC236}">
                    <a16:creationId xmlns:a16="http://schemas.microsoft.com/office/drawing/2014/main" id="{F14B06E2-7887-329E-27C2-C1620A3D31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>
                <a:off x="9248076" y="3950936"/>
                <a:ext cx="741380" cy="57469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69" name="Oval 14">
                <a:extLst>
                  <a:ext uri="{FF2B5EF4-FFF2-40B4-BE49-F238E27FC236}">
                    <a16:creationId xmlns:a16="http://schemas.microsoft.com/office/drawing/2014/main" id="{222144D3-C2CA-12ED-DF6F-310801124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10003185" y="3983420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BE2FC3A7-45CF-2C95-8AAC-A4371D370F46}"/>
                      </a:ext>
                    </a:extLst>
                  </p:cNvPr>
                  <p:cNvSpPr txBox="1"/>
                  <p:nvPr/>
                </p:nvSpPr>
                <p:spPr>
                  <a:xfrm>
                    <a:off x="7745809" y="3817721"/>
                    <a:ext cx="118750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11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BE2FC3A7-45CF-2C95-8AAC-A4371D370F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5809" y="3817721"/>
                    <a:ext cx="118750" cy="1692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1579" r="-26316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67488D72-8569-2D2C-5BF4-C215F130C885}"/>
                  </a:ext>
                </a:extLst>
              </p:cNvPr>
              <p:cNvSpPr/>
              <p:nvPr/>
            </p:nvSpPr>
            <p:spPr>
              <a:xfrm rot="14288923">
                <a:off x="8248912" y="4169809"/>
                <a:ext cx="167831" cy="159380"/>
              </a:xfrm>
              <a:prstGeom prst="arc">
                <a:avLst>
                  <a:gd name="adj1" fmla="val 16076113"/>
                  <a:gd name="adj2" fmla="val 0"/>
                </a:avLst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C3064B1-0221-A750-206B-688AD33019BD}"/>
                      </a:ext>
                    </a:extLst>
                  </p:cNvPr>
                  <p:cNvSpPr txBox="1"/>
                  <p:nvPr/>
                </p:nvSpPr>
                <p:spPr>
                  <a:xfrm>
                    <a:off x="9143591" y="3739885"/>
                    <a:ext cx="109196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C3064B1-0221-A750-206B-688AD33019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3591" y="3739885"/>
                    <a:ext cx="109196" cy="1538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7778" r="-22222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130A4F95-E01B-2031-D74E-79722F4DD56F}"/>
                      </a:ext>
                    </a:extLst>
                  </p:cNvPr>
                  <p:cNvSpPr txBox="1"/>
                  <p:nvPr/>
                </p:nvSpPr>
                <p:spPr>
                  <a:xfrm>
                    <a:off x="9910336" y="4036975"/>
                    <a:ext cx="1797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130A4F95-E01B-2031-D74E-79722F4DD5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10336" y="4036975"/>
                    <a:ext cx="179728" cy="1538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241" r="-1724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95699FE2-EA39-20D9-EB30-9A58EDBDE53C}"/>
                  </a:ext>
                </a:extLst>
              </p:cNvPr>
              <p:cNvSpPr/>
              <p:nvPr/>
            </p:nvSpPr>
            <p:spPr>
              <a:xfrm rot="1174923">
                <a:off x="9731876" y="4103092"/>
                <a:ext cx="187993" cy="163073"/>
              </a:xfrm>
              <a:prstGeom prst="arc">
                <a:avLst>
                  <a:gd name="adj1" fmla="val 16501041"/>
                  <a:gd name="adj2" fmla="val 0"/>
                </a:avLst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9CD8F03-B966-6495-7C2A-A7F5BE1A42C4}"/>
                      </a:ext>
                    </a:extLst>
                  </p:cNvPr>
                  <p:cNvSpPr txBox="1"/>
                  <p:nvPr/>
                </p:nvSpPr>
                <p:spPr>
                  <a:xfrm>
                    <a:off x="8064722" y="4129657"/>
                    <a:ext cx="1797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9CD8F03-B966-6495-7C2A-A7F5BE1A42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4722" y="4129657"/>
                    <a:ext cx="179728" cy="1538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241" r="-17241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AAEACCE-3AC6-AAED-BC8E-34271A2F6400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017499" y="577213"/>
            <a:ext cx="1930082" cy="1384822"/>
            <a:chOff x="-16908" y="546832"/>
            <a:chExt cx="3424201" cy="2227058"/>
          </a:xfrm>
        </p:grpSpPr>
        <p:sp>
          <p:nvSpPr>
            <p:cNvPr id="91" name="Cube 90">
              <a:extLst>
                <a:ext uri="{FF2B5EF4-FFF2-40B4-BE49-F238E27FC236}">
                  <a16:creationId xmlns:a16="http://schemas.microsoft.com/office/drawing/2014/main" id="{B9C07DB9-FACB-1015-83F4-302BB3038BFE}"/>
                </a:ext>
              </a:extLst>
            </p:cNvPr>
            <p:cNvSpPr/>
            <p:nvPr/>
          </p:nvSpPr>
          <p:spPr>
            <a:xfrm flipH="1">
              <a:off x="929216" y="1665914"/>
              <a:ext cx="1625599" cy="423335"/>
            </a:xfrm>
            <a:prstGeom prst="cube">
              <a:avLst>
                <a:gd name="adj" fmla="val 57644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EDB908D-A21A-D2D0-6003-AD20503690DE}"/>
                </a:ext>
              </a:extLst>
            </p:cNvPr>
            <p:cNvCxnSpPr/>
            <p:nvPr/>
          </p:nvCxnSpPr>
          <p:spPr>
            <a:xfrm flipV="1">
              <a:off x="1718733" y="916620"/>
              <a:ext cx="0" cy="8720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82F4FC1-8506-A06D-A40F-294B665C2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600" y="1788687"/>
              <a:ext cx="121920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3FBF5D09-21DA-1366-80CB-E4D9E436D06C}"/>
                </a:ext>
              </a:extLst>
            </p:cNvPr>
            <p:cNvSpPr/>
            <p:nvPr/>
          </p:nvSpPr>
          <p:spPr>
            <a:xfrm flipH="1">
              <a:off x="1403351" y="1234120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AB3EEF8F-CD41-FE28-7237-AB92EBDDBEEB}"/>
                </a:ext>
              </a:extLst>
            </p:cNvPr>
            <p:cNvSpPr/>
            <p:nvPr/>
          </p:nvSpPr>
          <p:spPr>
            <a:xfrm rot="16200000" flipH="1">
              <a:off x="1818211" y="1938970"/>
              <a:ext cx="423333" cy="325965"/>
            </a:xfrm>
            <a:prstGeom prst="arc">
              <a:avLst>
                <a:gd name="adj1" fmla="val 15314067"/>
                <a:gd name="adj2" fmla="val 12171555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DD4B4C3-1428-0EB9-3A6D-6DD249443F4E}"/>
                </a:ext>
              </a:extLst>
            </p:cNvPr>
            <p:cNvCxnSpPr>
              <a:cxnSpLocks/>
            </p:cNvCxnSpPr>
            <p:nvPr/>
          </p:nvCxnSpPr>
          <p:spPr>
            <a:xfrm>
              <a:off x="1710267" y="1788687"/>
              <a:ext cx="639222" cy="6265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2B9B468-1E16-BD29-7794-51FEB637BDBD}"/>
                </a:ext>
              </a:extLst>
            </p:cNvPr>
            <p:cNvSpPr txBox="1"/>
            <p:nvPr/>
          </p:nvSpPr>
          <p:spPr>
            <a:xfrm>
              <a:off x="1407103" y="2328421"/>
              <a:ext cx="936220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Pitch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F9605C8-B3F6-2AE7-B178-615D7414D10E}"/>
                </a:ext>
              </a:extLst>
            </p:cNvPr>
            <p:cNvSpPr txBox="1"/>
            <p:nvPr/>
          </p:nvSpPr>
          <p:spPr>
            <a:xfrm>
              <a:off x="1746246" y="854775"/>
              <a:ext cx="826331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Yaw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D36169F-525D-6B00-64B6-5C2E8DC6AFF4}"/>
                </a:ext>
              </a:extLst>
            </p:cNvPr>
            <p:cNvSpPr txBox="1"/>
            <p:nvPr/>
          </p:nvSpPr>
          <p:spPr>
            <a:xfrm>
              <a:off x="163591" y="2101953"/>
              <a:ext cx="81393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Roll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E5B2771-1495-CCFD-480E-F2623BCF917A}"/>
                </a:ext>
              </a:extLst>
            </p:cNvPr>
            <p:cNvSpPr txBox="1"/>
            <p:nvPr/>
          </p:nvSpPr>
          <p:spPr>
            <a:xfrm>
              <a:off x="1464106" y="546832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A42CD17-305C-F78A-40B7-1F962766636C}"/>
                </a:ext>
              </a:extLst>
            </p:cNvPr>
            <p:cNvSpPr txBox="1"/>
            <p:nvPr/>
          </p:nvSpPr>
          <p:spPr>
            <a:xfrm>
              <a:off x="2142170" y="2328423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5E7B08C-B4B3-6DA6-0B3F-E864CBACFB48}"/>
                </a:ext>
              </a:extLst>
            </p:cNvPr>
            <p:cNvSpPr txBox="1"/>
            <p:nvPr/>
          </p:nvSpPr>
          <p:spPr>
            <a:xfrm>
              <a:off x="-16908" y="1619408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5EA25BC7-FD68-0245-8EA7-E32D9296FC62}"/>
                </a:ext>
              </a:extLst>
            </p:cNvPr>
            <p:cNvSpPr/>
            <p:nvPr/>
          </p:nvSpPr>
          <p:spPr>
            <a:xfrm rot="16200000" flipH="1">
              <a:off x="446621" y="1676503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44E10B1-13F8-BD98-A0A2-297D5F187F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372" y="1234120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CE9A3BF8-F009-881E-CDDE-FC69B1AECA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6032" y="1249944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77AD136-D701-6F50-F6AD-C387D60B3A3A}"/>
                </a:ext>
              </a:extLst>
            </p:cNvPr>
            <p:cNvSpPr txBox="1"/>
            <p:nvPr/>
          </p:nvSpPr>
          <p:spPr>
            <a:xfrm>
              <a:off x="2411350" y="1327359"/>
              <a:ext cx="995943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Beam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CA4A757-F83D-F9CA-1EAC-6703E37CBF4F}"/>
              </a:ext>
            </a:extLst>
          </p:cNvPr>
          <p:cNvSpPr txBox="1"/>
          <p:nvPr/>
        </p:nvSpPr>
        <p:spPr>
          <a:xfrm>
            <a:off x="5347366" y="2240044"/>
            <a:ext cx="35521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focal size broadening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sensitive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pitch angle change &lt; the angle to increase the virtual source size by 10%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380A8E7-6878-AED9-F8F5-258988AE22A1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71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1B635-79F9-FD9C-E090-5471008CF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AA2864-E8FB-F124-AC39-279DF82D54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Mechanical motion and misalignment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7CBDB-E5E3-F789-70CD-55D4D018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Mirror specifications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E41EF9F-7379-752D-9468-33B9B73FD83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03202" y="2280353"/>
                <a:ext cx="3841098" cy="26027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Roll angle resolution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Roll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&lt;=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 means the roll resolution moves the virtual source by 10% of the source size (RMS) in the perpendicular direction.</a:t>
                </a:r>
              </a:p>
              <a:p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a KB setup, </a:t>
                </a:r>
                <a:r>
                  <a:rPr lang="en-US" altLang="zh-CN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roll resolution of the other mirror:</a:t>
                </a:r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Roll</m:t>
                          </m:r>
                          <m:r>
                            <a:rPr lang="en-US" sz="14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func>
                            <m:func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is more important for monochromators due to large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angle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E41EF9F-7379-752D-9468-33B9B73FD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02" y="2280353"/>
                <a:ext cx="3841098" cy="2602764"/>
              </a:xfrm>
              <a:prstGeom prst="rect">
                <a:avLst/>
              </a:prstGeom>
              <a:blipFill>
                <a:blip r:embed="rId2"/>
                <a:stretch>
                  <a:fillRect l="-2857" t="-2108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C7BF07C4-1C25-A4DA-6A45-1FBB9A586358}"/>
              </a:ext>
            </a:extLst>
          </p:cNvPr>
          <p:cNvSpPr txBox="1">
            <a:spLocks noChangeAspect="1"/>
          </p:cNvSpPr>
          <p:nvPr/>
        </p:nvSpPr>
        <p:spPr>
          <a:xfrm>
            <a:off x="4643651" y="2179643"/>
            <a:ext cx="4148705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Yaw angle </a:t>
            </a:r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Dominated by beam tilting over the coating stripe width, normally in the 0.01° level.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DFA8275-F067-4A76-2311-4D4C51799985}"/>
              </a:ext>
            </a:extLst>
          </p:cNvPr>
          <p:cNvGrpSpPr>
            <a:grpSpLocks noChangeAspect="1"/>
          </p:cNvGrpSpPr>
          <p:nvPr/>
        </p:nvGrpSpPr>
        <p:grpSpPr>
          <a:xfrm>
            <a:off x="6509384" y="2762458"/>
            <a:ext cx="2466401" cy="404436"/>
            <a:chOff x="281635" y="4379794"/>
            <a:chExt cx="2899699" cy="47548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89A97DA-0EB9-A635-BCD7-F09CC23859B7}"/>
                </a:ext>
              </a:extLst>
            </p:cNvPr>
            <p:cNvSpPr/>
            <p:nvPr/>
          </p:nvSpPr>
          <p:spPr>
            <a:xfrm>
              <a:off x="457201" y="4526098"/>
              <a:ext cx="2490824" cy="18288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289973B-3AD0-9BFD-0FAC-E38098DA5E23}"/>
                </a:ext>
              </a:extLst>
            </p:cNvPr>
            <p:cNvSpPr/>
            <p:nvPr/>
          </p:nvSpPr>
          <p:spPr>
            <a:xfrm>
              <a:off x="457201" y="4379794"/>
              <a:ext cx="2490824" cy="475488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590D502-6B1C-99B5-1C5E-4AD46C27B775}"/>
                </a:ext>
              </a:extLst>
            </p:cNvPr>
            <p:cNvCxnSpPr>
              <a:cxnSpLocks/>
            </p:cNvCxnSpPr>
            <p:nvPr/>
          </p:nvCxnSpPr>
          <p:spPr>
            <a:xfrm>
              <a:off x="281635" y="4617538"/>
              <a:ext cx="2899699" cy="0"/>
            </a:xfrm>
            <a:prstGeom prst="line">
              <a:avLst/>
            </a:prstGeom>
            <a:ln w="12700">
              <a:solidFill>
                <a:schemeClr val="tx1">
                  <a:lumMod val="50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EB1768B-0905-E944-EC99-A20A70A2F0A2}"/>
                </a:ext>
              </a:extLst>
            </p:cNvPr>
            <p:cNvCxnSpPr>
              <a:cxnSpLocks/>
              <a:stCxn id="95" idx="1"/>
            </p:cNvCxnSpPr>
            <p:nvPr/>
          </p:nvCxnSpPr>
          <p:spPr>
            <a:xfrm flipV="1">
              <a:off x="457201" y="4554085"/>
              <a:ext cx="2490824" cy="63453"/>
            </a:xfrm>
            <a:prstGeom prst="line">
              <a:avLst/>
            </a:prstGeom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5D3407DF-AEF7-1D18-2416-203958280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126" y="3417679"/>
            <a:ext cx="2697022" cy="1706004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C485467F-1D9B-7955-C7F9-D070F0CA296E}"/>
              </a:ext>
            </a:extLst>
          </p:cNvPr>
          <p:cNvSpPr txBox="1"/>
          <p:nvPr/>
        </p:nvSpPr>
        <p:spPr>
          <a:xfrm>
            <a:off x="4572000" y="3123337"/>
            <a:ext cx="3781958" cy="328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Beam size broadening vs yaw (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sensitive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0C8A8B-EFF4-FBE2-2FF7-13F70F273B1A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017499" y="577213"/>
            <a:ext cx="1930082" cy="1384822"/>
            <a:chOff x="-16908" y="546832"/>
            <a:chExt cx="3424201" cy="2227058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CC5541E5-C55D-8C31-1143-EB66C01062DB}"/>
                </a:ext>
              </a:extLst>
            </p:cNvPr>
            <p:cNvSpPr/>
            <p:nvPr/>
          </p:nvSpPr>
          <p:spPr>
            <a:xfrm flipH="1">
              <a:off x="929216" y="1665914"/>
              <a:ext cx="1625599" cy="423335"/>
            </a:xfrm>
            <a:prstGeom prst="cube">
              <a:avLst>
                <a:gd name="adj" fmla="val 57644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59605B7-C16F-5008-1D5E-7354EBA348E4}"/>
                </a:ext>
              </a:extLst>
            </p:cNvPr>
            <p:cNvCxnSpPr/>
            <p:nvPr/>
          </p:nvCxnSpPr>
          <p:spPr>
            <a:xfrm flipV="1">
              <a:off x="1718733" y="916620"/>
              <a:ext cx="0" cy="8720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3AC1D5E-9F3F-FEA6-7117-02739986F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600" y="1788687"/>
              <a:ext cx="121920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20031354-6B82-D5B9-26B5-36C4098D7BC9}"/>
                </a:ext>
              </a:extLst>
            </p:cNvPr>
            <p:cNvSpPr/>
            <p:nvPr/>
          </p:nvSpPr>
          <p:spPr>
            <a:xfrm flipH="1">
              <a:off x="1403351" y="1234120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50E6CF3F-486D-000B-F225-078C694B86F0}"/>
                </a:ext>
              </a:extLst>
            </p:cNvPr>
            <p:cNvSpPr/>
            <p:nvPr/>
          </p:nvSpPr>
          <p:spPr>
            <a:xfrm rot="16200000" flipH="1">
              <a:off x="1818211" y="1938970"/>
              <a:ext cx="423333" cy="325965"/>
            </a:xfrm>
            <a:prstGeom prst="arc">
              <a:avLst>
                <a:gd name="adj1" fmla="val 15314067"/>
                <a:gd name="adj2" fmla="val 12171555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1B60ED9-0E25-A05F-8FAD-945816D978C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267" y="1788687"/>
              <a:ext cx="639222" cy="6265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299903-78C0-77F8-F61F-17300FBDF800}"/>
                </a:ext>
              </a:extLst>
            </p:cNvPr>
            <p:cNvSpPr txBox="1"/>
            <p:nvPr/>
          </p:nvSpPr>
          <p:spPr>
            <a:xfrm>
              <a:off x="1407103" y="2328421"/>
              <a:ext cx="936220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Pitch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283B4E-96D3-7D42-0A21-CB852C9FF09D}"/>
                </a:ext>
              </a:extLst>
            </p:cNvPr>
            <p:cNvSpPr txBox="1"/>
            <p:nvPr/>
          </p:nvSpPr>
          <p:spPr>
            <a:xfrm>
              <a:off x="1746246" y="854775"/>
              <a:ext cx="826331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Yaw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DB3BE3-B840-3C67-D699-1E5EEDCAA587}"/>
                </a:ext>
              </a:extLst>
            </p:cNvPr>
            <p:cNvSpPr txBox="1"/>
            <p:nvPr/>
          </p:nvSpPr>
          <p:spPr>
            <a:xfrm>
              <a:off x="163591" y="2101953"/>
              <a:ext cx="81393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Roll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000F48-AD68-27AB-503D-A83D8498D0E9}"/>
                </a:ext>
              </a:extLst>
            </p:cNvPr>
            <p:cNvSpPr txBox="1"/>
            <p:nvPr/>
          </p:nvSpPr>
          <p:spPr>
            <a:xfrm>
              <a:off x="1464106" y="546832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0E33B2-B77B-FAAC-D549-61F06A54831A}"/>
                </a:ext>
              </a:extLst>
            </p:cNvPr>
            <p:cNvSpPr txBox="1"/>
            <p:nvPr/>
          </p:nvSpPr>
          <p:spPr>
            <a:xfrm>
              <a:off x="2142170" y="2328423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EDB88B-891C-F615-2B2C-C3D5629583CB}"/>
                </a:ext>
              </a:extLst>
            </p:cNvPr>
            <p:cNvSpPr txBox="1"/>
            <p:nvPr/>
          </p:nvSpPr>
          <p:spPr>
            <a:xfrm>
              <a:off x="-16908" y="1619408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88A43729-9312-1DD8-F88E-C8F4C2ECB781}"/>
                </a:ext>
              </a:extLst>
            </p:cNvPr>
            <p:cNvSpPr/>
            <p:nvPr/>
          </p:nvSpPr>
          <p:spPr>
            <a:xfrm rot="16200000" flipH="1">
              <a:off x="446621" y="1676503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77265FD-4691-ADAB-4F46-0EBE9CF82F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372" y="1234120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BD3A84C-4E93-6788-456D-DA12AFC44D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6032" y="1249944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36139B-B236-985B-F6C9-B8B9A601E0D5}"/>
                </a:ext>
              </a:extLst>
            </p:cNvPr>
            <p:cNvSpPr txBox="1"/>
            <p:nvPr/>
          </p:nvSpPr>
          <p:spPr>
            <a:xfrm>
              <a:off x="2411350" y="1327359"/>
              <a:ext cx="995943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Beam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8908D57-806D-6BF0-206A-0BD836683C34}"/>
              </a:ext>
            </a:extLst>
          </p:cNvPr>
          <p:cNvGrpSpPr/>
          <p:nvPr/>
        </p:nvGrpSpPr>
        <p:grpSpPr>
          <a:xfrm>
            <a:off x="566105" y="1169275"/>
            <a:ext cx="5997035" cy="947714"/>
            <a:chOff x="566105" y="1169275"/>
            <a:chExt cx="5997035" cy="9477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AA2CB0-D519-5349-ED5D-0D918BE7550C}"/>
                    </a:ext>
                  </a:extLst>
                </p:cNvPr>
                <p:cNvSpPr txBox="1"/>
                <p:nvPr/>
              </p:nvSpPr>
              <p:spPr>
                <a:xfrm>
                  <a:off x="566105" y="1823536"/>
                  <a:ext cx="25550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Source dimension: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AA2CB0-D519-5349-ED5D-0D918BE755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05" y="1823536"/>
                  <a:ext cx="255509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9" t="-217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B9D597A-F0AE-51D0-4F40-F01E8B7F507A}"/>
                    </a:ext>
                  </a:extLst>
                </p:cNvPr>
                <p:cNvSpPr txBox="1"/>
                <p:nvPr/>
              </p:nvSpPr>
              <p:spPr>
                <a:xfrm>
                  <a:off x="5884837" y="1559151"/>
                  <a:ext cx="678303" cy="359714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12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B9D597A-F0AE-51D0-4F40-F01E8B7F50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4837" y="1559151"/>
                  <a:ext cx="678303" cy="3597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FE12E4E-670A-84E2-D575-413FAAB6ECC0}"/>
                </a:ext>
              </a:extLst>
            </p:cNvPr>
            <p:cNvGrpSpPr/>
            <p:nvPr/>
          </p:nvGrpSpPr>
          <p:grpSpPr>
            <a:xfrm>
              <a:off x="1336631" y="1169275"/>
              <a:ext cx="4506510" cy="947714"/>
              <a:chOff x="6201330" y="3584023"/>
              <a:chExt cx="4506510" cy="947714"/>
            </a:xfrm>
          </p:grpSpPr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7187594A-C55E-F300-90B5-AF328B73333E}"/>
                  </a:ext>
                </a:extLst>
              </p:cNvPr>
              <p:cNvSpPr/>
              <p:nvPr/>
            </p:nvSpPr>
            <p:spPr>
              <a:xfrm rot="18710974">
                <a:off x="9133154" y="3934416"/>
                <a:ext cx="133804" cy="126408"/>
              </a:xfrm>
              <a:prstGeom prst="arc">
                <a:avLst>
                  <a:gd name="adj1" fmla="val 17988566"/>
                  <a:gd name="adj2" fmla="val 20669681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 Box 21">
                <a:extLst>
                  <a:ext uri="{FF2B5EF4-FFF2-40B4-BE49-F238E27FC236}">
                    <a16:creationId xmlns:a16="http://schemas.microsoft.com/office/drawing/2014/main" id="{1929AC2A-C398-7601-FED4-25D0B28F7D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01330" y="3628836"/>
                <a:ext cx="481437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</p:txBody>
          </p:sp>
          <p:sp>
            <p:nvSpPr>
              <p:cNvPr id="32" name="Text Box 23">
                <a:extLst>
                  <a:ext uri="{FF2B5EF4-FFF2-40B4-BE49-F238E27FC236}">
                    <a16:creationId xmlns:a16="http://schemas.microsoft.com/office/drawing/2014/main" id="{2D126E0E-F7BF-AA72-2646-51AAF5EC25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71165" y="4043832"/>
                <a:ext cx="536675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</p:txBody>
          </p:sp>
          <p:sp>
            <p:nvSpPr>
              <p:cNvPr id="33" name="Line 17">
                <a:extLst>
                  <a:ext uri="{FF2B5EF4-FFF2-40B4-BE49-F238E27FC236}">
                    <a16:creationId xmlns:a16="http://schemas.microsoft.com/office/drawing/2014/main" id="{A1B69686-2525-64B3-48BC-8B6C91EE91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>
                <a:off x="6391751" y="3812145"/>
                <a:ext cx="2883191" cy="44203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34" name="Line 17">
                <a:extLst>
                  <a:ext uri="{FF2B5EF4-FFF2-40B4-BE49-F238E27FC236}">
                    <a16:creationId xmlns:a16="http://schemas.microsoft.com/office/drawing/2014/main" id="{75065797-2607-D3A3-F9F7-9950E954F3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>
                <a:off x="9244226" y="4089390"/>
                <a:ext cx="837184" cy="4423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36" name="Oval 14">
                <a:extLst>
                  <a:ext uri="{FF2B5EF4-FFF2-40B4-BE49-F238E27FC236}">
                    <a16:creationId xmlns:a16="http://schemas.microsoft.com/office/drawing/2014/main" id="{201A8625-5B29-C3DB-652E-8560E9AF03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10090582" y="4132642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37" name="Oval 13">
                <a:extLst>
                  <a:ext uri="{FF2B5EF4-FFF2-40B4-BE49-F238E27FC236}">
                    <a16:creationId xmlns:a16="http://schemas.microsoft.com/office/drawing/2014/main" id="{A0E8389C-9791-92A0-232C-126D17854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6418493" y="3584023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DF58DD0-52FF-5EF0-1641-3AE388E43CC1}"/>
                      </a:ext>
                    </a:extLst>
                  </p:cNvPr>
                  <p:cNvSpPr txBox="1"/>
                  <p:nvPr/>
                </p:nvSpPr>
                <p:spPr>
                  <a:xfrm>
                    <a:off x="9788950" y="4213573"/>
                    <a:ext cx="118109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oMath>
                      </m:oMathPara>
                    </a14:m>
                    <a:endParaRPr lang="en-US" sz="11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DF58DD0-52FF-5EF0-1641-3AE388E43C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8950" y="4213573"/>
                    <a:ext cx="118109" cy="1692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579" r="-2105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3C64078A-86E4-F76D-56FC-0055DFBD881F}"/>
                  </a:ext>
                </a:extLst>
              </p:cNvPr>
              <p:cNvSpPr>
                <a:spLocks/>
              </p:cNvSpPr>
              <p:nvPr/>
            </p:nvSpPr>
            <p:spPr bwMode="auto">
              <a:xfrm rot="21574763">
                <a:off x="8798290" y="4449819"/>
                <a:ext cx="864870" cy="74073"/>
              </a:xfrm>
              <a:custGeom>
                <a:avLst/>
                <a:gdLst>
                  <a:gd name="T0" fmla="*/ 0 w 1321"/>
                  <a:gd name="T1" fmla="*/ 2147483647 h 244"/>
                  <a:gd name="T2" fmla="*/ 0 w 1321"/>
                  <a:gd name="T3" fmla="*/ 0 h 244"/>
                  <a:gd name="T4" fmla="*/ 2147483647 w 1321"/>
                  <a:gd name="T5" fmla="*/ 2147483647 h 244"/>
                  <a:gd name="T6" fmla="*/ 2147483647 w 1321"/>
                  <a:gd name="T7" fmla="*/ 2147483647 h 244"/>
                  <a:gd name="T8" fmla="*/ 2147483647 w 1321"/>
                  <a:gd name="T9" fmla="*/ 2147483647 h 244"/>
                  <a:gd name="T10" fmla="*/ 2147483647 w 1321"/>
                  <a:gd name="T11" fmla="*/ 2147483647 h 244"/>
                  <a:gd name="T12" fmla="*/ 2147483647 w 1321"/>
                  <a:gd name="T13" fmla="*/ 2147483647 h 244"/>
                  <a:gd name="T14" fmla="*/ 2147483647 w 1321"/>
                  <a:gd name="T15" fmla="*/ 2147483647 h 244"/>
                  <a:gd name="T16" fmla="*/ 2147483647 w 1321"/>
                  <a:gd name="T17" fmla="*/ 2147483647 h 244"/>
                  <a:gd name="T18" fmla="*/ 2147483647 w 1321"/>
                  <a:gd name="T19" fmla="*/ 2147483647 h 244"/>
                  <a:gd name="T20" fmla="*/ 2147483647 w 1321"/>
                  <a:gd name="T21" fmla="*/ 2147483647 h 244"/>
                  <a:gd name="T22" fmla="*/ 2147483647 w 1321"/>
                  <a:gd name="T23" fmla="*/ 2147483647 h 244"/>
                  <a:gd name="T24" fmla="*/ 2147483647 w 1321"/>
                  <a:gd name="T25" fmla="*/ 2147483647 h 244"/>
                  <a:gd name="T26" fmla="*/ 2147483647 w 1321"/>
                  <a:gd name="T27" fmla="*/ 2147483647 h 244"/>
                  <a:gd name="T28" fmla="*/ 2147483647 w 1321"/>
                  <a:gd name="T29" fmla="*/ 2147483647 h 244"/>
                  <a:gd name="T30" fmla="*/ 2147483647 w 1321"/>
                  <a:gd name="T31" fmla="*/ 2147483647 h 244"/>
                  <a:gd name="T32" fmla="*/ 2147483647 w 1321"/>
                  <a:gd name="T33" fmla="*/ 2147483647 h 244"/>
                  <a:gd name="T34" fmla="*/ 2147483647 w 1321"/>
                  <a:gd name="T35" fmla="*/ 2147483647 h 244"/>
                  <a:gd name="T36" fmla="*/ 2147483647 w 1321"/>
                  <a:gd name="T37" fmla="*/ 2147483647 h 244"/>
                  <a:gd name="T38" fmla="*/ 2147483647 w 1321"/>
                  <a:gd name="T39" fmla="*/ 2147483647 h 244"/>
                  <a:gd name="T40" fmla="*/ 2147483647 w 1321"/>
                  <a:gd name="T41" fmla="*/ 2147483647 h 244"/>
                  <a:gd name="T42" fmla="*/ 2147483647 w 1321"/>
                  <a:gd name="T43" fmla="*/ 2147483647 h 244"/>
                  <a:gd name="T44" fmla="*/ 2147483647 w 1321"/>
                  <a:gd name="T45" fmla="*/ 2147483647 h 244"/>
                  <a:gd name="T46" fmla="*/ 2147483647 w 1321"/>
                  <a:gd name="T47" fmla="*/ 2147483647 h 244"/>
                  <a:gd name="T48" fmla="*/ 2147483647 w 1321"/>
                  <a:gd name="T49" fmla="*/ 2147483647 h 244"/>
                  <a:gd name="T50" fmla="*/ 2147483647 w 1321"/>
                  <a:gd name="T51" fmla="*/ 2147483647 h 244"/>
                  <a:gd name="T52" fmla="*/ 2147483647 w 1321"/>
                  <a:gd name="T53" fmla="*/ 2147483647 h 244"/>
                  <a:gd name="T54" fmla="*/ 2147483647 w 1321"/>
                  <a:gd name="T55" fmla="*/ 2147483647 h 244"/>
                  <a:gd name="T56" fmla="*/ 2147483647 w 1321"/>
                  <a:gd name="T57" fmla="*/ 2147483647 h 244"/>
                  <a:gd name="T58" fmla="*/ 2147483647 w 1321"/>
                  <a:gd name="T59" fmla="*/ 2147483647 h 244"/>
                  <a:gd name="T60" fmla="*/ 2147483647 w 1321"/>
                  <a:gd name="T61" fmla="*/ 2147483647 h 244"/>
                  <a:gd name="T62" fmla="*/ 2147483647 w 1321"/>
                  <a:gd name="T63" fmla="*/ 2147483647 h 244"/>
                  <a:gd name="T64" fmla="*/ 2147483647 w 1321"/>
                  <a:gd name="T65" fmla="*/ 2147483647 h 244"/>
                  <a:gd name="T66" fmla="*/ 2147483647 w 1321"/>
                  <a:gd name="T67" fmla="*/ 2147483647 h 244"/>
                  <a:gd name="T68" fmla="*/ 2147483647 w 1321"/>
                  <a:gd name="T69" fmla="*/ 2147483647 h 244"/>
                  <a:gd name="T70" fmla="*/ 2147483647 w 1321"/>
                  <a:gd name="T71" fmla="*/ 2147483647 h 244"/>
                  <a:gd name="T72" fmla="*/ 2147483647 w 1321"/>
                  <a:gd name="T73" fmla="*/ 2147483647 h 244"/>
                  <a:gd name="T74" fmla="*/ 2147483647 w 1321"/>
                  <a:gd name="T75" fmla="*/ 2147483647 h 244"/>
                  <a:gd name="T76" fmla="*/ 2147483647 w 1321"/>
                  <a:gd name="T77" fmla="*/ 2147483647 h 244"/>
                  <a:gd name="T78" fmla="*/ 2147483647 w 1321"/>
                  <a:gd name="T79" fmla="*/ 2147483647 h 244"/>
                  <a:gd name="T80" fmla="*/ 2147483647 w 1321"/>
                  <a:gd name="T81" fmla="*/ 2147483647 h 244"/>
                  <a:gd name="T82" fmla="*/ 2147483647 w 1321"/>
                  <a:gd name="T83" fmla="*/ 0 h 244"/>
                  <a:gd name="T84" fmla="*/ 2147483647 w 1321"/>
                  <a:gd name="T85" fmla="*/ 2147483647 h 244"/>
                  <a:gd name="T86" fmla="*/ 0 w 1321"/>
                  <a:gd name="T87" fmla="*/ 2147483647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321" h="244">
                    <a:moveTo>
                      <a:pt x="0" y="244"/>
                    </a:moveTo>
                    <a:lnTo>
                      <a:pt x="0" y="0"/>
                    </a:lnTo>
                    <a:lnTo>
                      <a:pt x="31" y="5"/>
                    </a:lnTo>
                    <a:lnTo>
                      <a:pt x="64" y="10"/>
                    </a:lnTo>
                    <a:lnTo>
                      <a:pt x="98" y="15"/>
                    </a:lnTo>
                    <a:lnTo>
                      <a:pt x="131" y="19"/>
                    </a:lnTo>
                    <a:lnTo>
                      <a:pt x="164" y="24"/>
                    </a:lnTo>
                    <a:lnTo>
                      <a:pt x="198" y="27"/>
                    </a:lnTo>
                    <a:lnTo>
                      <a:pt x="231" y="30"/>
                    </a:lnTo>
                    <a:lnTo>
                      <a:pt x="264" y="34"/>
                    </a:lnTo>
                    <a:lnTo>
                      <a:pt x="295" y="37"/>
                    </a:lnTo>
                    <a:lnTo>
                      <a:pt x="329" y="39"/>
                    </a:lnTo>
                    <a:lnTo>
                      <a:pt x="362" y="42"/>
                    </a:lnTo>
                    <a:lnTo>
                      <a:pt x="395" y="44"/>
                    </a:lnTo>
                    <a:lnTo>
                      <a:pt x="429" y="45"/>
                    </a:lnTo>
                    <a:lnTo>
                      <a:pt x="462" y="47"/>
                    </a:lnTo>
                    <a:lnTo>
                      <a:pt x="495" y="49"/>
                    </a:lnTo>
                    <a:lnTo>
                      <a:pt x="529" y="49"/>
                    </a:lnTo>
                    <a:lnTo>
                      <a:pt x="560" y="50"/>
                    </a:lnTo>
                    <a:lnTo>
                      <a:pt x="593" y="51"/>
                    </a:lnTo>
                    <a:lnTo>
                      <a:pt x="626" y="52"/>
                    </a:lnTo>
                    <a:lnTo>
                      <a:pt x="660" y="52"/>
                    </a:lnTo>
                    <a:lnTo>
                      <a:pt x="693" y="52"/>
                    </a:lnTo>
                    <a:lnTo>
                      <a:pt x="726" y="51"/>
                    </a:lnTo>
                    <a:lnTo>
                      <a:pt x="759" y="50"/>
                    </a:lnTo>
                    <a:lnTo>
                      <a:pt x="793" y="49"/>
                    </a:lnTo>
                    <a:lnTo>
                      <a:pt x="824" y="49"/>
                    </a:lnTo>
                    <a:lnTo>
                      <a:pt x="857" y="47"/>
                    </a:lnTo>
                    <a:lnTo>
                      <a:pt x="891" y="45"/>
                    </a:lnTo>
                    <a:lnTo>
                      <a:pt x="924" y="44"/>
                    </a:lnTo>
                    <a:lnTo>
                      <a:pt x="957" y="42"/>
                    </a:lnTo>
                    <a:lnTo>
                      <a:pt x="990" y="39"/>
                    </a:lnTo>
                    <a:lnTo>
                      <a:pt x="1024" y="37"/>
                    </a:lnTo>
                    <a:lnTo>
                      <a:pt x="1057" y="34"/>
                    </a:lnTo>
                    <a:lnTo>
                      <a:pt x="1088" y="30"/>
                    </a:lnTo>
                    <a:lnTo>
                      <a:pt x="1121" y="27"/>
                    </a:lnTo>
                    <a:lnTo>
                      <a:pt x="1155" y="24"/>
                    </a:lnTo>
                    <a:lnTo>
                      <a:pt x="1188" y="19"/>
                    </a:lnTo>
                    <a:lnTo>
                      <a:pt x="1221" y="15"/>
                    </a:lnTo>
                    <a:lnTo>
                      <a:pt x="1254" y="10"/>
                    </a:lnTo>
                    <a:lnTo>
                      <a:pt x="1288" y="5"/>
                    </a:lnTo>
                    <a:lnTo>
                      <a:pt x="1321" y="0"/>
                    </a:lnTo>
                    <a:lnTo>
                      <a:pt x="1321" y="244"/>
                    </a:lnTo>
                    <a:lnTo>
                      <a:pt x="0" y="244"/>
                    </a:lnTo>
                    <a:close/>
                  </a:path>
                </a:pathLst>
              </a:custGeom>
              <a:noFill/>
              <a:ln w="19050" cmpd="sng">
                <a:solidFill>
                  <a:srgbClr val="007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81C0354-D522-9D4C-643E-C875AAAA9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7326" y="4075565"/>
                <a:ext cx="113649" cy="3453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Line 17">
                <a:extLst>
                  <a:ext uri="{FF2B5EF4-FFF2-40B4-BE49-F238E27FC236}">
                    <a16:creationId xmlns:a16="http://schemas.microsoft.com/office/drawing/2014/main" id="{B5A59ABA-752B-395F-E9DD-43599DE9F6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>
                <a:off x="6353609" y="4175744"/>
                <a:ext cx="2893781" cy="7565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42" name="Oval 13">
                <a:extLst>
                  <a:ext uri="{FF2B5EF4-FFF2-40B4-BE49-F238E27FC236}">
                    <a16:creationId xmlns:a16="http://schemas.microsoft.com/office/drawing/2014/main" id="{28FE6914-B876-FB08-F14A-CCB1169AA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6354998" y="3940198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9CAB920C-12DF-6BB6-27E4-DEBF550766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5420" y="4238284"/>
                <a:ext cx="87206" cy="1556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0D83849E-D9D6-4F36-338F-7D02C731D751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06918">
                <a:off x="8797009" y="4453114"/>
                <a:ext cx="864870" cy="74073"/>
              </a:xfrm>
              <a:custGeom>
                <a:avLst/>
                <a:gdLst>
                  <a:gd name="T0" fmla="*/ 0 w 1321"/>
                  <a:gd name="T1" fmla="*/ 2147483647 h 244"/>
                  <a:gd name="T2" fmla="*/ 0 w 1321"/>
                  <a:gd name="T3" fmla="*/ 0 h 244"/>
                  <a:gd name="T4" fmla="*/ 2147483647 w 1321"/>
                  <a:gd name="T5" fmla="*/ 2147483647 h 244"/>
                  <a:gd name="T6" fmla="*/ 2147483647 w 1321"/>
                  <a:gd name="T7" fmla="*/ 2147483647 h 244"/>
                  <a:gd name="T8" fmla="*/ 2147483647 w 1321"/>
                  <a:gd name="T9" fmla="*/ 2147483647 h 244"/>
                  <a:gd name="T10" fmla="*/ 2147483647 w 1321"/>
                  <a:gd name="T11" fmla="*/ 2147483647 h 244"/>
                  <a:gd name="T12" fmla="*/ 2147483647 w 1321"/>
                  <a:gd name="T13" fmla="*/ 2147483647 h 244"/>
                  <a:gd name="T14" fmla="*/ 2147483647 w 1321"/>
                  <a:gd name="T15" fmla="*/ 2147483647 h 244"/>
                  <a:gd name="T16" fmla="*/ 2147483647 w 1321"/>
                  <a:gd name="T17" fmla="*/ 2147483647 h 244"/>
                  <a:gd name="T18" fmla="*/ 2147483647 w 1321"/>
                  <a:gd name="T19" fmla="*/ 2147483647 h 244"/>
                  <a:gd name="T20" fmla="*/ 2147483647 w 1321"/>
                  <a:gd name="T21" fmla="*/ 2147483647 h 244"/>
                  <a:gd name="T22" fmla="*/ 2147483647 w 1321"/>
                  <a:gd name="T23" fmla="*/ 2147483647 h 244"/>
                  <a:gd name="T24" fmla="*/ 2147483647 w 1321"/>
                  <a:gd name="T25" fmla="*/ 2147483647 h 244"/>
                  <a:gd name="T26" fmla="*/ 2147483647 w 1321"/>
                  <a:gd name="T27" fmla="*/ 2147483647 h 244"/>
                  <a:gd name="T28" fmla="*/ 2147483647 w 1321"/>
                  <a:gd name="T29" fmla="*/ 2147483647 h 244"/>
                  <a:gd name="T30" fmla="*/ 2147483647 w 1321"/>
                  <a:gd name="T31" fmla="*/ 2147483647 h 244"/>
                  <a:gd name="T32" fmla="*/ 2147483647 w 1321"/>
                  <a:gd name="T33" fmla="*/ 2147483647 h 244"/>
                  <a:gd name="T34" fmla="*/ 2147483647 w 1321"/>
                  <a:gd name="T35" fmla="*/ 2147483647 h 244"/>
                  <a:gd name="T36" fmla="*/ 2147483647 w 1321"/>
                  <a:gd name="T37" fmla="*/ 2147483647 h 244"/>
                  <a:gd name="T38" fmla="*/ 2147483647 w 1321"/>
                  <a:gd name="T39" fmla="*/ 2147483647 h 244"/>
                  <a:gd name="T40" fmla="*/ 2147483647 w 1321"/>
                  <a:gd name="T41" fmla="*/ 2147483647 h 244"/>
                  <a:gd name="T42" fmla="*/ 2147483647 w 1321"/>
                  <a:gd name="T43" fmla="*/ 2147483647 h 244"/>
                  <a:gd name="T44" fmla="*/ 2147483647 w 1321"/>
                  <a:gd name="T45" fmla="*/ 2147483647 h 244"/>
                  <a:gd name="T46" fmla="*/ 2147483647 w 1321"/>
                  <a:gd name="T47" fmla="*/ 2147483647 h 244"/>
                  <a:gd name="T48" fmla="*/ 2147483647 w 1321"/>
                  <a:gd name="T49" fmla="*/ 2147483647 h 244"/>
                  <a:gd name="T50" fmla="*/ 2147483647 w 1321"/>
                  <a:gd name="T51" fmla="*/ 2147483647 h 244"/>
                  <a:gd name="T52" fmla="*/ 2147483647 w 1321"/>
                  <a:gd name="T53" fmla="*/ 2147483647 h 244"/>
                  <a:gd name="T54" fmla="*/ 2147483647 w 1321"/>
                  <a:gd name="T55" fmla="*/ 2147483647 h 244"/>
                  <a:gd name="T56" fmla="*/ 2147483647 w 1321"/>
                  <a:gd name="T57" fmla="*/ 2147483647 h 244"/>
                  <a:gd name="T58" fmla="*/ 2147483647 w 1321"/>
                  <a:gd name="T59" fmla="*/ 2147483647 h 244"/>
                  <a:gd name="T60" fmla="*/ 2147483647 w 1321"/>
                  <a:gd name="T61" fmla="*/ 2147483647 h 244"/>
                  <a:gd name="T62" fmla="*/ 2147483647 w 1321"/>
                  <a:gd name="T63" fmla="*/ 2147483647 h 244"/>
                  <a:gd name="T64" fmla="*/ 2147483647 w 1321"/>
                  <a:gd name="T65" fmla="*/ 2147483647 h 244"/>
                  <a:gd name="T66" fmla="*/ 2147483647 w 1321"/>
                  <a:gd name="T67" fmla="*/ 2147483647 h 244"/>
                  <a:gd name="T68" fmla="*/ 2147483647 w 1321"/>
                  <a:gd name="T69" fmla="*/ 2147483647 h 244"/>
                  <a:gd name="T70" fmla="*/ 2147483647 w 1321"/>
                  <a:gd name="T71" fmla="*/ 2147483647 h 244"/>
                  <a:gd name="T72" fmla="*/ 2147483647 w 1321"/>
                  <a:gd name="T73" fmla="*/ 2147483647 h 244"/>
                  <a:gd name="T74" fmla="*/ 2147483647 w 1321"/>
                  <a:gd name="T75" fmla="*/ 2147483647 h 244"/>
                  <a:gd name="T76" fmla="*/ 2147483647 w 1321"/>
                  <a:gd name="T77" fmla="*/ 2147483647 h 244"/>
                  <a:gd name="T78" fmla="*/ 2147483647 w 1321"/>
                  <a:gd name="T79" fmla="*/ 2147483647 h 244"/>
                  <a:gd name="T80" fmla="*/ 2147483647 w 1321"/>
                  <a:gd name="T81" fmla="*/ 2147483647 h 244"/>
                  <a:gd name="T82" fmla="*/ 2147483647 w 1321"/>
                  <a:gd name="T83" fmla="*/ 0 h 244"/>
                  <a:gd name="T84" fmla="*/ 2147483647 w 1321"/>
                  <a:gd name="T85" fmla="*/ 2147483647 h 244"/>
                  <a:gd name="T86" fmla="*/ 0 w 1321"/>
                  <a:gd name="T87" fmla="*/ 2147483647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321" h="244">
                    <a:moveTo>
                      <a:pt x="0" y="244"/>
                    </a:moveTo>
                    <a:lnTo>
                      <a:pt x="0" y="0"/>
                    </a:lnTo>
                    <a:lnTo>
                      <a:pt x="31" y="5"/>
                    </a:lnTo>
                    <a:lnTo>
                      <a:pt x="64" y="10"/>
                    </a:lnTo>
                    <a:lnTo>
                      <a:pt x="98" y="15"/>
                    </a:lnTo>
                    <a:lnTo>
                      <a:pt x="131" y="19"/>
                    </a:lnTo>
                    <a:lnTo>
                      <a:pt x="164" y="24"/>
                    </a:lnTo>
                    <a:lnTo>
                      <a:pt x="198" y="27"/>
                    </a:lnTo>
                    <a:lnTo>
                      <a:pt x="231" y="30"/>
                    </a:lnTo>
                    <a:lnTo>
                      <a:pt x="264" y="34"/>
                    </a:lnTo>
                    <a:lnTo>
                      <a:pt x="295" y="37"/>
                    </a:lnTo>
                    <a:lnTo>
                      <a:pt x="329" y="39"/>
                    </a:lnTo>
                    <a:lnTo>
                      <a:pt x="362" y="42"/>
                    </a:lnTo>
                    <a:lnTo>
                      <a:pt x="395" y="44"/>
                    </a:lnTo>
                    <a:lnTo>
                      <a:pt x="429" y="45"/>
                    </a:lnTo>
                    <a:lnTo>
                      <a:pt x="462" y="47"/>
                    </a:lnTo>
                    <a:lnTo>
                      <a:pt x="495" y="49"/>
                    </a:lnTo>
                    <a:lnTo>
                      <a:pt x="529" y="49"/>
                    </a:lnTo>
                    <a:lnTo>
                      <a:pt x="560" y="50"/>
                    </a:lnTo>
                    <a:lnTo>
                      <a:pt x="593" y="51"/>
                    </a:lnTo>
                    <a:lnTo>
                      <a:pt x="626" y="52"/>
                    </a:lnTo>
                    <a:lnTo>
                      <a:pt x="660" y="52"/>
                    </a:lnTo>
                    <a:lnTo>
                      <a:pt x="693" y="52"/>
                    </a:lnTo>
                    <a:lnTo>
                      <a:pt x="726" y="51"/>
                    </a:lnTo>
                    <a:lnTo>
                      <a:pt x="759" y="50"/>
                    </a:lnTo>
                    <a:lnTo>
                      <a:pt x="793" y="49"/>
                    </a:lnTo>
                    <a:lnTo>
                      <a:pt x="824" y="49"/>
                    </a:lnTo>
                    <a:lnTo>
                      <a:pt x="857" y="47"/>
                    </a:lnTo>
                    <a:lnTo>
                      <a:pt x="891" y="45"/>
                    </a:lnTo>
                    <a:lnTo>
                      <a:pt x="924" y="44"/>
                    </a:lnTo>
                    <a:lnTo>
                      <a:pt x="957" y="42"/>
                    </a:lnTo>
                    <a:lnTo>
                      <a:pt x="990" y="39"/>
                    </a:lnTo>
                    <a:lnTo>
                      <a:pt x="1024" y="37"/>
                    </a:lnTo>
                    <a:lnTo>
                      <a:pt x="1057" y="34"/>
                    </a:lnTo>
                    <a:lnTo>
                      <a:pt x="1088" y="30"/>
                    </a:lnTo>
                    <a:lnTo>
                      <a:pt x="1121" y="27"/>
                    </a:lnTo>
                    <a:lnTo>
                      <a:pt x="1155" y="24"/>
                    </a:lnTo>
                    <a:lnTo>
                      <a:pt x="1188" y="19"/>
                    </a:lnTo>
                    <a:lnTo>
                      <a:pt x="1221" y="15"/>
                    </a:lnTo>
                    <a:lnTo>
                      <a:pt x="1254" y="10"/>
                    </a:lnTo>
                    <a:lnTo>
                      <a:pt x="1288" y="5"/>
                    </a:lnTo>
                    <a:lnTo>
                      <a:pt x="1321" y="0"/>
                    </a:lnTo>
                    <a:lnTo>
                      <a:pt x="1321" y="244"/>
                    </a:lnTo>
                    <a:lnTo>
                      <a:pt x="0" y="244"/>
                    </a:lnTo>
                    <a:close/>
                  </a:path>
                </a:pathLst>
              </a:custGeom>
              <a:noFill/>
              <a:ln w="19050" cmpd="sng">
                <a:solidFill>
                  <a:srgbClr val="00B0F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50" name="Line 17">
                <a:extLst>
                  <a:ext uri="{FF2B5EF4-FFF2-40B4-BE49-F238E27FC236}">
                    <a16:creationId xmlns:a16="http://schemas.microsoft.com/office/drawing/2014/main" id="{69B29935-90D8-533A-5BA7-147F0D3841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 flipV="1">
                <a:off x="9186163" y="3879889"/>
                <a:ext cx="90300" cy="585417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51" name="Line 17">
                <a:extLst>
                  <a:ext uri="{FF2B5EF4-FFF2-40B4-BE49-F238E27FC236}">
                    <a16:creationId xmlns:a16="http://schemas.microsoft.com/office/drawing/2014/main" id="{0EC99F81-113E-1490-1488-BBCD35F631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 flipV="1">
                <a:off x="9157692" y="3877937"/>
                <a:ext cx="91056" cy="591635"/>
              </a:xfrm>
              <a:prstGeom prst="line">
                <a:avLst/>
              </a:prstGeom>
              <a:noFill/>
              <a:ln w="12700">
                <a:solidFill>
                  <a:srgbClr val="00B0F0"/>
                </a:solidFill>
                <a:prstDash val="sysDash"/>
                <a:round/>
                <a:headEnd/>
                <a:tailEnd/>
              </a:ln>
              <a:effectLst/>
              <a:scene3d>
                <a:camera prst="orthographicFront">
                  <a:rot lat="0" lon="0" rev="30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52" name="Line 17">
                <a:extLst>
                  <a:ext uri="{FF2B5EF4-FFF2-40B4-BE49-F238E27FC236}">
                    <a16:creationId xmlns:a16="http://schemas.microsoft.com/office/drawing/2014/main" id="{EC73B158-E923-E675-E63E-5925557591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>
                <a:off x="9248076" y="3950936"/>
                <a:ext cx="741380" cy="57469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54" name="Oval 14">
                <a:extLst>
                  <a:ext uri="{FF2B5EF4-FFF2-40B4-BE49-F238E27FC236}">
                    <a16:creationId xmlns:a16="http://schemas.microsoft.com/office/drawing/2014/main" id="{29694503-D127-98BD-8424-33D77A769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10003185" y="3983420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0CCEEEDB-CD23-B413-0C58-B973688505BF}"/>
                      </a:ext>
                    </a:extLst>
                  </p:cNvPr>
                  <p:cNvSpPr txBox="1"/>
                  <p:nvPr/>
                </p:nvSpPr>
                <p:spPr>
                  <a:xfrm>
                    <a:off x="7745809" y="3817721"/>
                    <a:ext cx="118750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11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0CCEEEDB-CD23-B413-0C58-B973688505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5809" y="3817721"/>
                    <a:ext cx="118750" cy="1692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1579" r="-26316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4EB00B06-9EA7-209E-0C49-0F4809970594}"/>
                  </a:ext>
                </a:extLst>
              </p:cNvPr>
              <p:cNvSpPr/>
              <p:nvPr/>
            </p:nvSpPr>
            <p:spPr>
              <a:xfrm rot="14288923">
                <a:off x="8248912" y="4169809"/>
                <a:ext cx="167831" cy="159380"/>
              </a:xfrm>
              <a:prstGeom prst="arc">
                <a:avLst>
                  <a:gd name="adj1" fmla="val 16076113"/>
                  <a:gd name="adj2" fmla="val 0"/>
                </a:avLst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DCBAB730-0CAD-0A2B-4967-CC7DB7A48C6C}"/>
                      </a:ext>
                    </a:extLst>
                  </p:cNvPr>
                  <p:cNvSpPr txBox="1"/>
                  <p:nvPr/>
                </p:nvSpPr>
                <p:spPr>
                  <a:xfrm>
                    <a:off x="9143591" y="3739885"/>
                    <a:ext cx="109196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DCBAB730-0CAD-0A2B-4967-CC7DB7A48C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3591" y="3739885"/>
                    <a:ext cx="109196" cy="1538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7778" r="-22222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C990F2A7-C26D-DAAE-79FF-C822E5BCF353}"/>
                      </a:ext>
                    </a:extLst>
                  </p:cNvPr>
                  <p:cNvSpPr txBox="1"/>
                  <p:nvPr/>
                </p:nvSpPr>
                <p:spPr>
                  <a:xfrm>
                    <a:off x="9910336" y="4036975"/>
                    <a:ext cx="1797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C990F2A7-C26D-DAAE-79FF-C822E5BCF3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10336" y="4036975"/>
                    <a:ext cx="179728" cy="1538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241" r="-1724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A6BFF46D-2127-C0C9-7D39-26245070B4F5}"/>
                  </a:ext>
                </a:extLst>
              </p:cNvPr>
              <p:cNvSpPr/>
              <p:nvPr/>
            </p:nvSpPr>
            <p:spPr>
              <a:xfrm rot="1174923">
                <a:off x="9731876" y="4103092"/>
                <a:ext cx="187993" cy="163073"/>
              </a:xfrm>
              <a:prstGeom prst="arc">
                <a:avLst>
                  <a:gd name="adj1" fmla="val 16501041"/>
                  <a:gd name="adj2" fmla="val 0"/>
                </a:avLst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95D27F81-D7FA-8D73-C992-E69F37005023}"/>
                      </a:ext>
                    </a:extLst>
                  </p:cNvPr>
                  <p:cNvSpPr txBox="1"/>
                  <p:nvPr/>
                </p:nvSpPr>
                <p:spPr>
                  <a:xfrm>
                    <a:off x="8064722" y="4129657"/>
                    <a:ext cx="1797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95D27F81-D7FA-8D73-C992-E69F370050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4722" y="4129657"/>
                    <a:ext cx="179728" cy="1538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241" r="-17241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6560E318-B0CF-BDFB-AAA0-754C38B7FEDE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28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1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Stability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Mirror specifications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1AB9F-100D-AEC1-1B17-ADCDE08B254A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017499" y="577213"/>
            <a:ext cx="1930082" cy="1384822"/>
            <a:chOff x="-16908" y="546832"/>
            <a:chExt cx="3424201" cy="2227058"/>
          </a:xfrm>
        </p:grpSpPr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195D0A6E-F0B6-05E5-3541-6B39AC546D00}"/>
                </a:ext>
              </a:extLst>
            </p:cNvPr>
            <p:cNvSpPr/>
            <p:nvPr/>
          </p:nvSpPr>
          <p:spPr>
            <a:xfrm flipH="1">
              <a:off x="929216" y="1665914"/>
              <a:ext cx="1625599" cy="423335"/>
            </a:xfrm>
            <a:prstGeom prst="cube">
              <a:avLst>
                <a:gd name="adj" fmla="val 57644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4A1EAE-27AC-0CB8-D8F6-7348FC531ABC}"/>
                </a:ext>
              </a:extLst>
            </p:cNvPr>
            <p:cNvCxnSpPr/>
            <p:nvPr/>
          </p:nvCxnSpPr>
          <p:spPr>
            <a:xfrm flipV="1">
              <a:off x="1718733" y="916620"/>
              <a:ext cx="0" cy="8720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BCE09E3-7ABF-CA7F-9349-3C20E98ED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600" y="1788687"/>
              <a:ext cx="121920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4FDE37B-49CC-2163-789E-2575D1EE98A9}"/>
                </a:ext>
              </a:extLst>
            </p:cNvPr>
            <p:cNvSpPr/>
            <p:nvPr/>
          </p:nvSpPr>
          <p:spPr>
            <a:xfrm flipH="1">
              <a:off x="1403351" y="1234120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C254CA75-3518-0166-FA4E-9570B3F81147}"/>
                </a:ext>
              </a:extLst>
            </p:cNvPr>
            <p:cNvSpPr/>
            <p:nvPr/>
          </p:nvSpPr>
          <p:spPr>
            <a:xfrm rot="16200000" flipH="1">
              <a:off x="1818211" y="1938970"/>
              <a:ext cx="423333" cy="325965"/>
            </a:xfrm>
            <a:prstGeom prst="arc">
              <a:avLst>
                <a:gd name="adj1" fmla="val 15314067"/>
                <a:gd name="adj2" fmla="val 12171555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76B8BBA-8CD8-7E12-4A1D-6F28372CC143}"/>
                </a:ext>
              </a:extLst>
            </p:cNvPr>
            <p:cNvCxnSpPr>
              <a:cxnSpLocks/>
            </p:cNvCxnSpPr>
            <p:nvPr/>
          </p:nvCxnSpPr>
          <p:spPr>
            <a:xfrm>
              <a:off x="1710267" y="1788687"/>
              <a:ext cx="639222" cy="6265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92616A-5FA1-0FB9-58DE-E848D2376284}"/>
                </a:ext>
              </a:extLst>
            </p:cNvPr>
            <p:cNvSpPr txBox="1"/>
            <p:nvPr/>
          </p:nvSpPr>
          <p:spPr>
            <a:xfrm>
              <a:off x="1407103" y="2328421"/>
              <a:ext cx="936220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Pitch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AB4C37-48BF-3B4F-20C4-38E81166D192}"/>
                </a:ext>
              </a:extLst>
            </p:cNvPr>
            <p:cNvSpPr txBox="1"/>
            <p:nvPr/>
          </p:nvSpPr>
          <p:spPr>
            <a:xfrm>
              <a:off x="1746246" y="854775"/>
              <a:ext cx="826331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Yaw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0225178-3CD3-E286-0DB5-ADDF8DD5F156}"/>
                </a:ext>
              </a:extLst>
            </p:cNvPr>
            <p:cNvSpPr txBox="1"/>
            <p:nvPr/>
          </p:nvSpPr>
          <p:spPr>
            <a:xfrm>
              <a:off x="163591" y="2101953"/>
              <a:ext cx="81393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Roll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E01F8B-FDD4-FC0E-D7E2-5A11C3737564}"/>
                </a:ext>
              </a:extLst>
            </p:cNvPr>
            <p:cNvSpPr txBox="1"/>
            <p:nvPr/>
          </p:nvSpPr>
          <p:spPr>
            <a:xfrm>
              <a:off x="1464106" y="546832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D0C84F9-8C27-B8E4-9762-9B65694DD7ED}"/>
                </a:ext>
              </a:extLst>
            </p:cNvPr>
            <p:cNvSpPr txBox="1"/>
            <p:nvPr/>
          </p:nvSpPr>
          <p:spPr>
            <a:xfrm>
              <a:off x="2142170" y="2328423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D43E07-D306-D6F4-E849-18070D06EF37}"/>
                </a:ext>
              </a:extLst>
            </p:cNvPr>
            <p:cNvSpPr txBox="1"/>
            <p:nvPr/>
          </p:nvSpPr>
          <p:spPr>
            <a:xfrm>
              <a:off x="-16908" y="1619408"/>
              <a:ext cx="523852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0C4A3519-1105-C042-ABCB-2533D2CFBB2A}"/>
                </a:ext>
              </a:extLst>
            </p:cNvPr>
            <p:cNvSpPr/>
            <p:nvPr/>
          </p:nvSpPr>
          <p:spPr>
            <a:xfrm rot="16200000" flipH="1">
              <a:off x="446621" y="1676503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CD0BA63-03B3-1C0C-9B64-93D67A0BF8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372" y="1234120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C3BA1C2-1C20-FEB4-E1C1-F80994823D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6032" y="1249944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AE8D623-84CB-0D54-64CB-9A6E13FE9163}"/>
                </a:ext>
              </a:extLst>
            </p:cNvPr>
            <p:cNvSpPr txBox="1"/>
            <p:nvPr/>
          </p:nvSpPr>
          <p:spPr>
            <a:xfrm>
              <a:off x="2411350" y="1327359"/>
              <a:ext cx="995943" cy="445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Beam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C2B8D68-DE78-C0F4-4EB4-3B6D35D61A9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87694" y="2376537"/>
                <a:ext cx="3884306" cy="2202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400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Pitch vibration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Consideration from the source size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vib</m:t>
                                    </m:r>
                                  </m:sub>
                                </m:sSub>
                                <m:r>
                                  <a:rPr lang="en-US" sz="140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400" b="0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:endParaRPr lang="en-US" sz="1400" b="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vib</m:t>
                        </m:r>
                      </m:sub>
                    </m:sSub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rad>
                      </m:num>
                      <m:den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1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1400" b="0" i="1" dirty="0">
                    <a:solidFill>
                      <a:schemeClr val="tx1">
                        <a:lumMod val="50000"/>
                      </a:schemeClr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vib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0.23</m:t>
                    </m:r>
                    <m:f>
                      <m:fPr>
                        <m:ctrlPr>
                          <a:rPr lang="en-US" sz="140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1400" b="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C2B8D68-DE78-C0F4-4EB4-3B6D35D61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94" y="2376537"/>
                <a:ext cx="3884306" cy="2202270"/>
              </a:xfrm>
              <a:prstGeom prst="rect">
                <a:avLst/>
              </a:prstGeom>
              <a:blipFill>
                <a:blip r:embed="rId2"/>
                <a:stretch>
                  <a:fillRect l="-2826" t="-1385" b="-1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08EC2549-E07F-A73F-CBFB-63FC87EE9EBD}"/>
              </a:ext>
            </a:extLst>
          </p:cNvPr>
          <p:cNvSpPr/>
          <p:nvPr/>
        </p:nvSpPr>
        <p:spPr>
          <a:xfrm>
            <a:off x="1347827" y="3477672"/>
            <a:ext cx="285379" cy="217811"/>
          </a:xfrm>
          <a:prstGeom prst="down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F552D7D-82AD-BC40-C4D0-37F5F0B99738}"/>
              </a:ext>
            </a:extLst>
          </p:cNvPr>
          <p:cNvGrpSpPr/>
          <p:nvPr/>
        </p:nvGrpSpPr>
        <p:grpSpPr>
          <a:xfrm>
            <a:off x="4760364" y="2576640"/>
            <a:ext cx="2993127" cy="1647952"/>
            <a:chOff x="4760364" y="2576640"/>
            <a:chExt cx="2993127" cy="1647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6C0CB3-ED05-B323-C0AF-AD9D73B54606}"/>
                    </a:ext>
                  </a:extLst>
                </p:cNvPr>
                <p:cNvSpPr/>
                <p:nvPr/>
              </p:nvSpPr>
              <p:spPr>
                <a:xfrm>
                  <a:off x="4760364" y="2576640"/>
                  <a:ext cx="2993127" cy="16479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Same consideration from the focal side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foc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ideal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 i="0">
                                            <a:solidFill>
                                              <a:schemeClr val="tx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vib</m:t>
                                        </m:r>
                                      </m:sub>
                                    </m:sSub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ideal</m:t>
                          </m:r>
                        </m:sub>
                      </m:sSub>
                    </m:oMath>
                  </a14:m>
                  <a:r>
                    <a:rPr lang="en-US" sz="14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endParaRPr lang="en-US" sz="20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ideal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a14:m>
                  <a:r>
                    <a:rPr lang="en-US" sz="14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B6C0CB3-ED05-B323-C0AF-AD9D73B546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0364" y="2576640"/>
                  <a:ext cx="2993127" cy="1647952"/>
                </a:xfrm>
                <a:prstGeom prst="rect">
                  <a:avLst/>
                </a:prstGeom>
                <a:blipFill>
                  <a:blip r:embed="rId3"/>
                  <a:stretch>
                    <a:fillRect l="-611" t="-7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6112FC0E-649A-35FD-F662-F9EA20BF08A4}"/>
                </a:ext>
              </a:extLst>
            </p:cNvPr>
            <p:cNvSpPr/>
            <p:nvPr/>
          </p:nvSpPr>
          <p:spPr>
            <a:xfrm>
              <a:off x="5528525" y="3528891"/>
              <a:ext cx="285379" cy="217811"/>
            </a:xfrm>
            <a:prstGeom prst="down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F2A1CBB-FB3D-3A34-60F0-2AF85A46ED27}"/>
              </a:ext>
            </a:extLst>
          </p:cNvPr>
          <p:cNvGrpSpPr/>
          <p:nvPr/>
        </p:nvGrpSpPr>
        <p:grpSpPr>
          <a:xfrm>
            <a:off x="566105" y="1169275"/>
            <a:ext cx="6362105" cy="947714"/>
            <a:chOff x="566105" y="1169275"/>
            <a:chExt cx="6362105" cy="9477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B3091AF-CC17-7E0A-AE17-55794D00CB1B}"/>
                    </a:ext>
                  </a:extLst>
                </p:cNvPr>
                <p:cNvSpPr txBox="1"/>
                <p:nvPr/>
              </p:nvSpPr>
              <p:spPr>
                <a:xfrm>
                  <a:off x="566105" y="1823536"/>
                  <a:ext cx="25550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Source dimension: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a14:m>
                  <a:r>
                    <a:rPr lang="en-US" sz="1200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CB3091AF-CC17-7E0A-AE17-55794D00CB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05" y="1823536"/>
                  <a:ext cx="255509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9" t="-2174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69A4D4E-78C8-6FBB-C339-783C25CA8F6E}"/>
                    </a:ext>
                  </a:extLst>
                </p:cNvPr>
                <p:cNvSpPr txBox="1"/>
                <p:nvPr/>
              </p:nvSpPr>
              <p:spPr>
                <a:xfrm>
                  <a:off x="5884837" y="1559151"/>
                  <a:ext cx="1043373" cy="359714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ideal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12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69A4D4E-78C8-6FBB-C339-783C25CA8F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4837" y="1559151"/>
                  <a:ext cx="1043373" cy="3597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157CD20-562B-8CC7-6A1A-6805B1DC7731}"/>
                </a:ext>
              </a:extLst>
            </p:cNvPr>
            <p:cNvGrpSpPr/>
            <p:nvPr/>
          </p:nvGrpSpPr>
          <p:grpSpPr>
            <a:xfrm>
              <a:off x="1336631" y="1169275"/>
              <a:ext cx="4506510" cy="947714"/>
              <a:chOff x="6201330" y="3584023"/>
              <a:chExt cx="4506510" cy="947714"/>
            </a:xfrm>
          </p:grpSpPr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464EF40D-4451-C81D-538D-A6F124A250FC}"/>
                  </a:ext>
                </a:extLst>
              </p:cNvPr>
              <p:cNvSpPr/>
              <p:nvPr/>
            </p:nvSpPr>
            <p:spPr>
              <a:xfrm rot="18710974">
                <a:off x="9133154" y="3934416"/>
                <a:ext cx="133804" cy="126408"/>
              </a:xfrm>
              <a:prstGeom prst="arc">
                <a:avLst>
                  <a:gd name="adj1" fmla="val 17988566"/>
                  <a:gd name="adj2" fmla="val 20669681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 Box 21">
                <a:extLst>
                  <a:ext uri="{FF2B5EF4-FFF2-40B4-BE49-F238E27FC236}">
                    <a16:creationId xmlns:a16="http://schemas.microsoft.com/office/drawing/2014/main" id="{E60B9198-BF38-E0E2-0600-DE125B5EAB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01330" y="3628836"/>
                <a:ext cx="481437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</p:txBody>
          </p:sp>
          <p:sp>
            <p:nvSpPr>
              <p:cNvPr id="22" name="Text Box 23">
                <a:extLst>
                  <a:ext uri="{FF2B5EF4-FFF2-40B4-BE49-F238E27FC236}">
                    <a16:creationId xmlns:a16="http://schemas.microsoft.com/office/drawing/2014/main" id="{0A8A297A-025C-19FD-8C6C-08C2418E6F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71165" y="4043832"/>
                <a:ext cx="536675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</p:txBody>
          </p:sp>
          <p:sp>
            <p:nvSpPr>
              <p:cNvPr id="26" name="Line 17">
                <a:extLst>
                  <a:ext uri="{FF2B5EF4-FFF2-40B4-BE49-F238E27FC236}">
                    <a16:creationId xmlns:a16="http://schemas.microsoft.com/office/drawing/2014/main" id="{D297651A-EFF1-7249-C6B1-02C676348B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>
                <a:off x="6391751" y="3812145"/>
                <a:ext cx="2883191" cy="44203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7" name="Line 17">
                <a:extLst>
                  <a:ext uri="{FF2B5EF4-FFF2-40B4-BE49-F238E27FC236}">
                    <a16:creationId xmlns:a16="http://schemas.microsoft.com/office/drawing/2014/main" id="{5E0627B0-26F7-24A0-1EBB-F72D5E2F0C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>
                <a:off x="9244226" y="4089390"/>
                <a:ext cx="837184" cy="44234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AB84E208-A62C-44C0-3332-00DD16AB7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10090582" y="4132642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9" name="Oval 13">
                <a:extLst>
                  <a:ext uri="{FF2B5EF4-FFF2-40B4-BE49-F238E27FC236}">
                    <a16:creationId xmlns:a16="http://schemas.microsoft.com/office/drawing/2014/main" id="{70B1D81F-D78A-2AB1-D79F-0B85D5DC2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6418493" y="3584023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CB917AF-7396-D4B8-EE2A-3C048B30C3A3}"/>
                      </a:ext>
                    </a:extLst>
                  </p:cNvPr>
                  <p:cNvSpPr txBox="1"/>
                  <p:nvPr/>
                </p:nvSpPr>
                <p:spPr>
                  <a:xfrm>
                    <a:off x="9788950" y="4213573"/>
                    <a:ext cx="118109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oMath>
                      </m:oMathPara>
                    </a14:m>
                    <a:endParaRPr lang="en-US" sz="11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CCB917AF-7396-D4B8-EE2A-3C048B30C3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8950" y="4213573"/>
                    <a:ext cx="118109" cy="1692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579" r="-21053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735DDE1B-1DB0-7F3C-B8F9-AA14CDBBAE72}"/>
                  </a:ext>
                </a:extLst>
              </p:cNvPr>
              <p:cNvSpPr>
                <a:spLocks/>
              </p:cNvSpPr>
              <p:nvPr/>
            </p:nvSpPr>
            <p:spPr bwMode="auto">
              <a:xfrm rot="21574763">
                <a:off x="8798290" y="4449819"/>
                <a:ext cx="864870" cy="74073"/>
              </a:xfrm>
              <a:custGeom>
                <a:avLst/>
                <a:gdLst>
                  <a:gd name="T0" fmla="*/ 0 w 1321"/>
                  <a:gd name="T1" fmla="*/ 2147483647 h 244"/>
                  <a:gd name="T2" fmla="*/ 0 w 1321"/>
                  <a:gd name="T3" fmla="*/ 0 h 244"/>
                  <a:gd name="T4" fmla="*/ 2147483647 w 1321"/>
                  <a:gd name="T5" fmla="*/ 2147483647 h 244"/>
                  <a:gd name="T6" fmla="*/ 2147483647 w 1321"/>
                  <a:gd name="T7" fmla="*/ 2147483647 h 244"/>
                  <a:gd name="T8" fmla="*/ 2147483647 w 1321"/>
                  <a:gd name="T9" fmla="*/ 2147483647 h 244"/>
                  <a:gd name="T10" fmla="*/ 2147483647 w 1321"/>
                  <a:gd name="T11" fmla="*/ 2147483647 h 244"/>
                  <a:gd name="T12" fmla="*/ 2147483647 w 1321"/>
                  <a:gd name="T13" fmla="*/ 2147483647 h 244"/>
                  <a:gd name="T14" fmla="*/ 2147483647 w 1321"/>
                  <a:gd name="T15" fmla="*/ 2147483647 h 244"/>
                  <a:gd name="T16" fmla="*/ 2147483647 w 1321"/>
                  <a:gd name="T17" fmla="*/ 2147483647 h 244"/>
                  <a:gd name="T18" fmla="*/ 2147483647 w 1321"/>
                  <a:gd name="T19" fmla="*/ 2147483647 h 244"/>
                  <a:gd name="T20" fmla="*/ 2147483647 w 1321"/>
                  <a:gd name="T21" fmla="*/ 2147483647 h 244"/>
                  <a:gd name="T22" fmla="*/ 2147483647 w 1321"/>
                  <a:gd name="T23" fmla="*/ 2147483647 h 244"/>
                  <a:gd name="T24" fmla="*/ 2147483647 w 1321"/>
                  <a:gd name="T25" fmla="*/ 2147483647 h 244"/>
                  <a:gd name="T26" fmla="*/ 2147483647 w 1321"/>
                  <a:gd name="T27" fmla="*/ 2147483647 h 244"/>
                  <a:gd name="T28" fmla="*/ 2147483647 w 1321"/>
                  <a:gd name="T29" fmla="*/ 2147483647 h 244"/>
                  <a:gd name="T30" fmla="*/ 2147483647 w 1321"/>
                  <a:gd name="T31" fmla="*/ 2147483647 h 244"/>
                  <a:gd name="T32" fmla="*/ 2147483647 w 1321"/>
                  <a:gd name="T33" fmla="*/ 2147483647 h 244"/>
                  <a:gd name="T34" fmla="*/ 2147483647 w 1321"/>
                  <a:gd name="T35" fmla="*/ 2147483647 h 244"/>
                  <a:gd name="T36" fmla="*/ 2147483647 w 1321"/>
                  <a:gd name="T37" fmla="*/ 2147483647 h 244"/>
                  <a:gd name="T38" fmla="*/ 2147483647 w 1321"/>
                  <a:gd name="T39" fmla="*/ 2147483647 h 244"/>
                  <a:gd name="T40" fmla="*/ 2147483647 w 1321"/>
                  <a:gd name="T41" fmla="*/ 2147483647 h 244"/>
                  <a:gd name="T42" fmla="*/ 2147483647 w 1321"/>
                  <a:gd name="T43" fmla="*/ 2147483647 h 244"/>
                  <a:gd name="T44" fmla="*/ 2147483647 w 1321"/>
                  <a:gd name="T45" fmla="*/ 2147483647 h 244"/>
                  <a:gd name="T46" fmla="*/ 2147483647 w 1321"/>
                  <a:gd name="T47" fmla="*/ 2147483647 h 244"/>
                  <a:gd name="T48" fmla="*/ 2147483647 w 1321"/>
                  <a:gd name="T49" fmla="*/ 2147483647 h 244"/>
                  <a:gd name="T50" fmla="*/ 2147483647 w 1321"/>
                  <a:gd name="T51" fmla="*/ 2147483647 h 244"/>
                  <a:gd name="T52" fmla="*/ 2147483647 w 1321"/>
                  <a:gd name="T53" fmla="*/ 2147483647 h 244"/>
                  <a:gd name="T54" fmla="*/ 2147483647 w 1321"/>
                  <a:gd name="T55" fmla="*/ 2147483647 h 244"/>
                  <a:gd name="T56" fmla="*/ 2147483647 w 1321"/>
                  <a:gd name="T57" fmla="*/ 2147483647 h 244"/>
                  <a:gd name="T58" fmla="*/ 2147483647 w 1321"/>
                  <a:gd name="T59" fmla="*/ 2147483647 h 244"/>
                  <a:gd name="T60" fmla="*/ 2147483647 w 1321"/>
                  <a:gd name="T61" fmla="*/ 2147483647 h 244"/>
                  <a:gd name="T62" fmla="*/ 2147483647 w 1321"/>
                  <a:gd name="T63" fmla="*/ 2147483647 h 244"/>
                  <a:gd name="T64" fmla="*/ 2147483647 w 1321"/>
                  <a:gd name="T65" fmla="*/ 2147483647 h 244"/>
                  <a:gd name="T66" fmla="*/ 2147483647 w 1321"/>
                  <a:gd name="T67" fmla="*/ 2147483647 h 244"/>
                  <a:gd name="T68" fmla="*/ 2147483647 w 1321"/>
                  <a:gd name="T69" fmla="*/ 2147483647 h 244"/>
                  <a:gd name="T70" fmla="*/ 2147483647 w 1321"/>
                  <a:gd name="T71" fmla="*/ 2147483647 h 244"/>
                  <a:gd name="T72" fmla="*/ 2147483647 w 1321"/>
                  <a:gd name="T73" fmla="*/ 2147483647 h 244"/>
                  <a:gd name="T74" fmla="*/ 2147483647 w 1321"/>
                  <a:gd name="T75" fmla="*/ 2147483647 h 244"/>
                  <a:gd name="T76" fmla="*/ 2147483647 w 1321"/>
                  <a:gd name="T77" fmla="*/ 2147483647 h 244"/>
                  <a:gd name="T78" fmla="*/ 2147483647 w 1321"/>
                  <a:gd name="T79" fmla="*/ 2147483647 h 244"/>
                  <a:gd name="T80" fmla="*/ 2147483647 w 1321"/>
                  <a:gd name="T81" fmla="*/ 2147483647 h 244"/>
                  <a:gd name="T82" fmla="*/ 2147483647 w 1321"/>
                  <a:gd name="T83" fmla="*/ 0 h 244"/>
                  <a:gd name="T84" fmla="*/ 2147483647 w 1321"/>
                  <a:gd name="T85" fmla="*/ 2147483647 h 244"/>
                  <a:gd name="T86" fmla="*/ 0 w 1321"/>
                  <a:gd name="T87" fmla="*/ 2147483647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321" h="244">
                    <a:moveTo>
                      <a:pt x="0" y="244"/>
                    </a:moveTo>
                    <a:lnTo>
                      <a:pt x="0" y="0"/>
                    </a:lnTo>
                    <a:lnTo>
                      <a:pt x="31" y="5"/>
                    </a:lnTo>
                    <a:lnTo>
                      <a:pt x="64" y="10"/>
                    </a:lnTo>
                    <a:lnTo>
                      <a:pt x="98" y="15"/>
                    </a:lnTo>
                    <a:lnTo>
                      <a:pt x="131" y="19"/>
                    </a:lnTo>
                    <a:lnTo>
                      <a:pt x="164" y="24"/>
                    </a:lnTo>
                    <a:lnTo>
                      <a:pt x="198" y="27"/>
                    </a:lnTo>
                    <a:lnTo>
                      <a:pt x="231" y="30"/>
                    </a:lnTo>
                    <a:lnTo>
                      <a:pt x="264" y="34"/>
                    </a:lnTo>
                    <a:lnTo>
                      <a:pt x="295" y="37"/>
                    </a:lnTo>
                    <a:lnTo>
                      <a:pt x="329" y="39"/>
                    </a:lnTo>
                    <a:lnTo>
                      <a:pt x="362" y="42"/>
                    </a:lnTo>
                    <a:lnTo>
                      <a:pt x="395" y="44"/>
                    </a:lnTo>
                    <a:lnTo>
                      <a:pt x="429" y="45"/>
                    </a:lnTo>
                    <a:lnTo>
                      <a:pt x="462" y="47"/>
                    </a:lnTo>
                    <a:lnTo>
                      <a:pt x="495" y="49"/>
                    </a:lnTo>
                    <a:lnTo>
                      <a:pt x="529" y="49"/>
                    </a:lnTo>
                    <a:lnTo>
                      <a:pt x="560" y="50"/>
                    </a:lnTo>
                    <a:lnTo>
                      <a:pt x="593" y="51"/>
                    </a:lnTo>
                    <a:lnTo>
                      <a:pt x="626" y="52"/>
                    </a:lnTo>
                    <a:lnTo>
                      <a:pt x="660" y="52"/>
                    </a:lnTo>
                    <a:lnTo>
                      <a:pt x="693" y="52"/>
                    </a:lnTo>
                    <a:lnTo>
                      <a:pt x="726" y="51"/>
                    </a:lnTo>
                    <a:lnTo>
                      <a:pt x="759" y="50"/>
                    </a:lnTo>
                    <a:lnTo>
                      <a:pt x="793" y="49"/>
                    </a:lnTo>
                    <a:lnTo>
                      <a:pt x="824" y="49"/>
                    </a:lnTo>
                    <a:lnTo>
                      <a:pt x="857" y="47"/>
                    </a:lnTo>
                    <a:lnTo>
                      <a:pt x="891" y="45"/>
                    </a:lnTo>
                    <a:lnTo>
                      <a:pt x="924" y="44"/>
                    </a:lnTo>
                    <a:lnTo>
                      <a:pt x="957" y="42"/>
                    </a:lnTo>
                    <a:lnTo>
                      <a:pt x="990" y="39"/>
                    </a:lnTo>
                    <a:lnTo>
                      <a:pt x="1024" y="37"/>
                    </a:lnTo>
                    <a:lnTo>
                      <a:pt x="1057" y="34"/>
                    </a:lnTo>
                    <a:lnTo>
                      <a:pt x="1088" y="30"/>
                    </a:lnTo>
                    <a:lnTo>
                      <a:pt x="1121" y="27"/>
                    </a:lnTo>
                    <a:lnTo>
                      <a:pt x="1155" y="24"/>
                    </a:lnTo>
                    <a:lnTo>
                      <a:pt x="1188" y="19"/>
                    </a:lnTo>
                    <a:lnTo>
                      <a:pt x="1221" y="15"/>
                    </a:lnTo>
                    <a:lnTo>
                      <a:pt x="1254" y="10"/>
                    </a:lnTo>
                    <a:lnTo>
                      <a:pt x="1288" y="5"/>
                    </a:lnTo>
                    <a:lnTo>
                      <a:pt x="1321" y="0"/>
                    </a:lnTo>
                    <a:lnTo>
                      <a:pt x="1321" y="244"/>
                    </a:lnTo>
                    <a:lnTo>
                      <a:pt x="0" y="244"/>
                    </a:lnTo>
                    <a:close/>
                  </a:path>
                </a:pathLst>
              </a:custGeom>
              <a:noFill/>
              <a:ln w="19050" cmpd="sng">
                <a:solidFill>
                  <a:srgbClr val="0070C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A5C3A9A-DB50-6D8F-DCB8-5150B4051B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7326" y="4075565"/>
                <a:ext cx="113649" cy="3453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Line 17">
                <a:extLst>
                  <a:ext uri="{FF2B5EF4-FFF2-40B4-BE49-F238E27FC236}">
                    <a16:creationId xmlns:a16="http://schemas.microsoft.com/office/drawing/2014/main" id="{9887A9DD-B409-5732-66AC-F69ADD33F2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>
                <a:off x="6353609" y="4175744"/>
                <a:ext cx="2893781" cy="75659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67" name="Oval 13">
                <a:extLst>
                  <a:ext uri="{FF2B5EF4-FFF2-40B4-BE49-F238E27FC236}">
                    <a16:creationId xmlns:a16="http://schemas.microsoft.com/office/drawing/2014/main" id="{691F1AFA-F3FD-8F7A-CFD8-A53907689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6354998" y="3940198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A5CFB900-9AB3-5313-6020-B6E99CE70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5420" y="4238284"/>
                <a:ext cx="87206" cy="1556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Freeform 19">
                <a:extLst>
                  <a:ext uri="{FF2B5EF4-FFF2-40B4-BE49-F238E27FC236}">
                    <a16:creationId xmlns:a16="http://schemas.microsoft.com/office/drawing/2014/main" id="{2340C81A-9FC9-B4E9-931B-37A3237044C6}"/>
                  </a:ext>
                </a:extLst>
              </p:cNvPr>
              <p:cNvSpPr>
                <a:spLocks/>
              </p:cNvSpPr>
              <p:nvPr/>
            </p:nvSpPr>
            <p:spPr bwMode="auto">
              <a:xfrm rot="21306918">
                <a:off x="8797009" y="4453114"/>
                <a:ext cx="864870" cy="74073"/>
              </a:xfrm>
              <a:custGeom>
                <a:avLst/>
                <a:gdLst>
                  <a:gd name="T0" fmla="*/ 0 w 1321"/>
                  <a:gd name="T1" fmla="*/ 2147483647 h 244"/>
                  <a:gd name="T2" fmla="*/ 0 w 1321"/>
                  <a:gd name="T3" fmla="*/ 0 h 244"/>
                  <a:gd name="T4" fmla="*/ 2147483647 w 1321"/>
                  <a:gd name="T5" fmla="*/ 2147483647 h 244"/>
                  <a:gd name="T6" fmla="*/ 2147483647 w 1321"/>
                  <a:gd name="T7" fmla="*/ 2147483647 h 244"/>
                  <a:gd name="T8" fmla="*/ 2147483647 w 1321"/>
                  <a:gd name="T9" fmla="*/ 2147483647 h 244"/>
                  <a:gd name="T10" fmla="*/ 2147483647 w 1321"/>
                  <a:gd name="T11" fmla="*/ 2147483647 h 244"/>
                  <a:gd name="T12" fmla="*/ 2147483647 w 1321"/>
                  <a:gd name="T13" fmla="*/ 2147483647 h 244"/>
                  <a:gd name="T14" fmla="*/ 2147483647 w 1321"/>
                  <a:gd name="T15" fmla="*/ 2147483647 h 244"/>
                  <a:gd name="T16" fmla="*/ 2147483647 w 1321"/>
                  <a:gd name="T17" fmla="*/ 2147483647 h 244"/>
                  <a:gd name="T18" fmla="*/ 2147483647 w 1321"/>
                  <a:gd name="T19" fmla="*/ 2147483647 h 244"/>
                  <a:gd name="T20" fmla="*/ 2147483647 w 1321"/>
                  <a:gd name="T21" fmla="*/ 2147483647 h 244"/>
                  <a:gd name="T22" fmla="*/ 2147483647 w 1321"/>
                  <a:gd name="T23" fmla="*/ 2147483647 h 244"/>
                  <a:gd name="T24" fmla="*/ 2147483647 w 1321"/>
                  <a:gd name="T25" fmla="*/ 2147483647 h 244"/>
                  <a:gd name="T26" fmla="*/ 2147483647 w 1321"/>
                  <a:gd name="T27" fmla="*/ 2147483647 h 244"/>
                  <a:gd name="T28" fmla="*/ 2147483647 w 1321"/>
                  <a:gd name="T29" fmla="*/ 2147483647 h 244"/>
                  <a:gd name="T30" fmla="*/ 2147483647 w 1321"/>
                  <a:gd name="T31" fmla="*/ 2147483647 h 244"/>
                  <a:gd name="T32" fmla="*/ 2147483647 w 1321"/>
                  <a:gd name="T33" fmla="*/ 2147483647 h 244"/>
                  <a:gd name="T34" fmla="*/ 2147483647 w 1321"/>
                  <a:gd name="T35" fmla="*/ 2147483647 h 244"/>
                  <a:gd name="T36" fmla="*/ 2147483647 w 1321"/>
                  <a:gd name="T37" fmla="*/ 2147483647 h 244"/>
                  <a:gd name="T38" fmla="*/ 2147483647 w 1321"/>
                  <a:gd name="T39" fmla="*/ 2147483647 h 244"/>
                  <a:gd name="T40" fmla="*/ 2147483647 w 1321"/>
                  <a:gd name="T41" fmla="*/ 2147483647 h 244"/>
                  <a:gd name="T42" fmla="*/ 2147483647 w 1321"/>
                  <a:gd name="T43" fmla="*/ 2147483647 h 244"/>
                  <a:gd name="T44" fmla="*/ 2147483647 w 1321"/>
                  <a:gd name="T45" fmla="*/ 2147483647 h 244"/>
                  <a:gd name="T46" fmla="*/ 2147483647 w 1321"/>
                  <a:gd name="T47" fmla="*/ 2147483647 h 244"/>
                  <a:gd name="T48" fmla="*/ 2147483647 w 1321"/>
                  <a:gd name="T49" fmla="*/ 2147483647 h 244"/>
                  <a:gd name="T50" fmla="*/ 2147483647 w 1321"/>
                  <a:gd name="T51" fmla="*/ 2147483647 h 244"/>
                  <a:gd name="T52" fmla="*/ 2147483647 w 1321"/>
                  <a:gd name="T53" fmla="*/ 2147483647 h 244"/>
                  <a:gd name="T54" fmla="*/ 2147483647 w 1321"/>
                  <a:gd name="T55" fmla="*/ 2147483647 h 244"/>
                  <a:gd name="T56" fmla="*/ 2147483647 w 1321"/>
                  <a:gd name="T57" fmla="*/ 2147483647 h 244"/>
                  <a:gd name="T58" fmla="*/ 2147483647 w 1321"/>
                  <a:gd name="T59" fmla="*/ 2147483647 h 244"/>
                  <a:gd name="T60" fmla="*/ 2147483647 w 1321"/>
                  <a:gd name="T61" fmla="*/ 2147483647 h 244"/>
                  <a:gd name="T62" fmla="*/ 2147483647 w 1321"/>
                  <a:gd name="T63" fmla="*/ 2147483647 h 244"/>
                  <a:gd name="T64" fmla="*/ 2147483647 w 1321"/>
                  <a:gd name="T65" fmla="*/ 2147483647 h 244"/>
                  <a:gd name="T66" fmla="*/ 2147483647 w 1321"/>
                  <a:gd name="T67" fmla="*/ 2147483647 h 244"/>
                  <a:gd name="T68" fmla="*/ 2147483647 w 1321"/>
                  <a:gd name="T69" fmla="*/ 2147483647 h 244"/>
                  <a:gd name="T70" fmla="*/ 2147483647 w 1321"/>
                  <a:gd name="T71" fmla="*/ 2147483647 h 244"/>
                  <a:gd name="T72" fmla="*/ 2147483647 w 1321"/>
                  <a:gd name="T73" fmla="*/ 2147483647 h 244"/>
                  <a:gd name="T74" fmla="*/ 2147483647 w 1321"/>
                  <a:gd name="T75" fmla="*/ 2147483647 h 244"/>
                  <a:gd name="T76" fmla="*/ 2147483647 w 1321"/>
                  <a:gd name="T77" fmla="*/ 2147483647 h 244"/>
                  <a:gd name="T78" fmla="*/ 2147483647 w 1321"/>
                  <a:gd name="T79" fmla="*/ 2147483647 h 244"/>
                  <a:gd name="T80" fmla="*/ 2147483647 w 1321"/>
                  <a:gd name="T81" fmla="*/ 2147483647 h 244"/>
                  <a:gd name="T82" fmla="*/ 2147483647 w 1321"/>
                  <a:gd name="T83" fmla="*/ 0 h 244"/>
                  <a:gd name="T84" fmla="*/ 2147483647 w 1321"/>
                  <a:gd name="T85" fmla="*/ 2147483647 h 244"/>
                  <a:gd name="T86" fmla="*/ 0 w 1321"/>
                  <a:gd name="T87" fmla="*/ 2147483647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321" h="244">
                    <a:moveTo>
                      <a:pt x="0" y="244"/>
                    </a:moveTo>
                    <a:lnTo>
                      <a:pt x="0" y="0"/>
                    </a:lnTo>
                    <a:lnTo>
                      <a:pt x="31" y="5"/>
                    </a:lnTo>
                    <a:lnTo>
                      <a:pt x="64" y="10"/>
                    </a:lnTo>
                    <a:lnTo>
                      <a:pt x="98" y="15"/>
                    </a:lnTo>
                    <a:lnTo>
                      <a:pt x="131" y="19"/>
                    </a:lnTo>
                    <a:lnTo>
                      <a:pt x="164" y="24"/>
                    </a:lnTo>
                    <a:lnTo>
                      <a:pt x="198" y="27"/>
                    </a:lnTo>
                    <a:lnTo>
                      <a:pt x="231" y="30"/>
                    </a:lnTo>
                    <a:lnTo>
                      <a:pt x="264" y="34"/>
                    </a:lnTo>
                    <a:lnTo>
                      <a:pt x="295" y="37"/>
                    </a:lnTo>
                    <a:lnTo>
                      <a:pt x="329" y="39"/>
                    </a:lnTo>
                    <a:lnTo>
                      <a:pt x="362" y="42"/>
                    </a:lnTo>
                    <a:lnTo>
                      <a:pt x="395" y="44"/>
                    </a:lnTo>
                    <a:lnTo>
                      <a:pt x="429" y="45"/>
                    </a:lnTo>
                    <a:lnTo>
                      <a:pt x="462" y="47"/>
                    </a:lnTo>
                    <a:lnTo>
                      <a:pt x="495" y="49"/>
                    </a:lnTo>
                    <a:lnTo>
                      <a:pt x="529" y="49"/>
                    </a:lnTo>
                    <a:lnTo>
                      <a:pt x="560" y="50"/>
                    </a:lnTo>
                    <a:lnTo>
                      <a:pt x="593" y="51"/>
                    </a:lnTo>
                    <a:lnTo>
                      <a:pt x="626" y="52"/>
                    </a:lnTo>
                    <a:lnTo>
                      <a:pt x="660" y="52"/>
                    </a:lnTo>
                    <a:lnTo>
                      <a:pt x="693" y="52"/>
                    </a:lnTo>
                    <a:lnTo>
                      <a:pt x="726" y="51"/>
                    </a:lnTo>
                    <a:lnTo>
                      <a:pt x="759" y="50"/>
                    </a:lnTo>
                    <a:lnTo>
                      <a:pt x="793" y="49"/>
                    </a:lnTo>
                    <a:lnTo>
                      <a:pt x="824" y="49"/>
                    </a:lnTo>
                    <a:lnTo>
                      <a:pt x="857" y="47"/>
                    </a:lnTo>
                    <a:lnTo>
                      <a:pt x="891" y="45"/>
                    </a:lnTo>
                    <a:lnTo>
                      <a:pt x="924" y="44"/>
                    </a:lnTo>
                    <a:lnTo>
                      <a:pt x="957" y="42"/>
                    </a:lnTo>
                    <a:lnTo>
                      <a:pt x="990" y="39"/>
                    </a:lnTo>
                    <a:lnTo>
                      <a:pt x="1024" y="37"/>
                    </a:lnTo>
                    <a:lnTo>
                      <a:pt x="1057" y="34"/>
                    </a:lnTo>
                    <a:lnTo>
                      <a:pt x="1088" y="30"/>
                    </a:lnTo>
                    <a:lnTo>
                      <a:pt x="1121" y="27"/>
                    </a:lnTo>
                    <a:lnTo>
                      <a:pt x="1155" y="24"/>
                    </a:lnTo>
                    <a:lnTo>
                      <a:pt x="1188" y="19"/>
                    </a:lnTo>
                    <a:lnTo>
                      <a:pt x="1221" y="15"/>
                    </a:lnTo>
                    <a:lnTo>
                      <a:pt x="1254" y="10"/>
                    </a:lnTo>
                    <a:lnTo>
                      <a:pt x="1288" y="5"/>
                    </a:lnTo>
                    <a:lnTo>
                      <a:pt x="1321" y="0"/>
                    </a:lnTo>
                    <a:lnTo>
                      <a:pt x="1321" y="244"/>
                    </a:lnTo>
                    <a:lnTo>
                      <a:pt x="0" y="244"/>
                    </a:lnTo>
                    <a:close/>
                  </a:path>
                </a:pathLst>
              </a:custGeom>
              <a:noFill/>
              <a:ln w="19050" cmpd="sng">
                <a:solidFill>
                  <a:srgbClr val="00B0F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75" name="Line 17">
                <a:extLst>
                  <a:ext uri="{FF2B5EF4-FFF2-40B4-BE49-F238E27FC236}">
                    <a16:creationId xmlns:a16="http://schemas.microsoft.com/office/drawing/2014/main" id="{D4AD1EAC-767B-2788-6716-F76C96F48A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 flipV="1">
                <a:off x="9186163" y="3879889"/>
                <a:ext cx="90300" cy="585417"/>
              </a:xfrm>
              <a:prstGeom prst="line">
                <a:avLst/>
              </a:prstGeom>
              <a:noFill/>
              <a:ln w="12700">
                <a:solidFill>
                  <a:srgbClr val="0070C0"/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76" name="Line 17">
                <a:extLst>
                  <a:ext uri="{FF2B5EF4-FFF2-40B4-BE49-F238E27FC236}">
                    <a16:creationId xmlns:a16="http://schemas.microsoft.com/office/drawing/2014/main" id="{A68B5A22-78FE-65DD-26F6-2300CB0CE0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 flipV="1">
                <a:off x="9157692" y="3877937"/>
                <a:ext cx="91056" cy="591635"/>
              </a:xfrm>
              <a:prstGeom prst="line">
                <a:avLst/>
              </a:prstGeom>
              <a:noFill/>
              <a:ln w="12700">
                <a:solidFill>
                  <a:srgbClr val="00B0F0"/>
                </a:solidFill>
                <a:prstDash val="sysDash"/>
                <a:round/>
                <a:headEnd/>
                <a:tailEnd/>
              </a:ln>
              <a:effectLst/>
              <a:scene3d>
                <a:camera prst="orthographicFront">
                  <a:rot lat="0" lon="0" rev="30000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91" name="Line 17">
                <a:extLst>
                  <a:ext uri="{FF2B5EF4-FFF2-40B4-BE49-F238E27FC236}">
                    <a16:creationId xmlns:a16="http://schemas.microsoft.com/office/drawing/2014/main" id="{2518FA61-493B-860D-AD89-3B5C0371A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07603" flipH="1">
                <a:off x="9248076" y="3950936"/>
                <a:ext cx="741380" cy="57469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63" name="Oval 14">
                <a:extLst>
                  <a:ext uri="{FF2B5EF4-FFF2-40B4-BE49-F238E27FC236}">
                    <a16:creationId xmlns:a16="http://schemas.microsoft.com/office/drawing/2014/main" id="{3121A32D-5D6D-B40A-BB78-8DE6DD07C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07603">
                <a:off x="10003185" y="3983420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29957F8A-5ABF-0187-A36A-7B38EFB51714}"/>
                      </a:ext>
                    </a:extLst>
                  </p:cNvPr>
                  <p:cNvSpPr txBox="1"/>
                  <p:nvPr/>
                </p:nvSpPr>
                <p:spPr>
                  <a:xfrm>
                    <a:off x="7745809" y="3817721"/>
                    <a:ext cx="118750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oMath>
                      </m:oMathPara>
                    </a14:m>
                    <a:endParaRPr lang="en-US" sz="11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29957F8A-5ABF-0187-A36A-7B38EFB517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5809" y="3817721"/>
                    <a:ext cx="118750" cy="1692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1579" r="-26316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8568255E-3EEC-C6E5-3A76-6E8BB95BFD7E}"/>
                  </a:ext>
                </a:extLst>
              </p:cNvPr>
              <p:cNvSpPr/>
              <p:nvPr/>
            </p:nvSpPr>
            <p:spPr>
              <a:xfrm rot="14288923">
                <a:off x="8248912" y="4169809"/>
                <a:ext cx="167831" cy="159380"/>
              </a:xfrm>
              <a:prstGeom prst="arc">
                <a:avLst>
                  <a:gd name="adj1" fmla="val 16076113"/>
                  <a:gd name="adj2" fmla="val 0"/>
                </a:avLst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2C7A248F-E865-D661-D221-4AE9989EDFD0}"/>
                      </a:ext>
                    </a:extLst>
                  </p:cNvPr>
                  <p:cNvSpPr txBox="1"/>
                  <p:nvPr/>
                </p:nvSpPr>
                <p:spPr>
                  <a:xfrm>
                    <a:off x="9143591" y="3739885"/>
                    <a:ext cx="109196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2C7A248F-E865-D661-D221-4AE9989EDF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3591" y="3739885"/>
                    <a:ext cx="109196" cy="1538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7778" r="-22222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8B7D077B-C7C2-A10D-9A6F-872B3331B9FA}"/>
                      </a:ext>
                    </a:extLst>
                  </p:cNvPr>
                  <p:cNvSpPr txBox="1"/>
                  <p:nvPr/>
                </p:nvSpPr>
                <p:spPr>
                  <a:xfrm>
                    <a:off x="9910336" y="4036975"/>
                    <a:ext cx="1797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8B7D077B-C7C2-A10D-9A6F-872B3331B9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10336" y="4036975"/>
                    <a:ext cx="179728" cy="1538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241" r="-1724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788930EB-EFC1-7D2A-EEBC-E02A61747DC7}"/>
                  </a:ext>
                </a:extLst>
              </p:cNvPr>
              <p:cNvSpPr/>
              <p:nvPr/>
            </p:nvSpPr>
            <p:spPr>
              <a:xfrm rot="1174923">
                <a:off x="9731876" y="4103092"/>
                <a:ext cx="187993" cy="163073"/>
              </a:xfrm>
              <a:prstGeom prst="arc">
                <a:avLst>
                  <a:gd name="adj1" fmla="val 16501041"/>
                  <a:gd name="adj2" fmla="val 0"/>
                </a:avLst>
              </a:prstGeom>
              <a:noFill/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1B8E1115-55A0-3859-AD3B-E34AE8DF7DAD}"/>
                      </a:ext>
                    </a:extLst>
                  </p:cNvPr>
                  <p:cNvSpPr txBox="1"/>
                  <p:nvPr/>
                </p:nvSpPr>
                <p:spPr>
                  <a:xfrm>
                    <a:off x="8064722" y="4129657"/>
                    <a:ext cx="179728" cy="15388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1000" i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1B8E1115-55A0-3859-AD3B-E34AE8DF7D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4722" y="4129657"/>
                    <a:ext cx="179728" cy="1538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7241" r="-17241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12" name="Arrow: Left-Right 111">
            <a:extLst>
              <a:ext uri="{FF2B5EF4-FFF2-40B4-BE49-F238E27FC236}">
                <a16:creationId xmlns:a16="http://schemas.microsoft.com/office/drawing/2014/main" id="{6DFC9BD2-4B3B-6A96-90B6-6CE50EBAD465}"/>
              </a:ext>
            </a:extLst>
          </p:cNvPr>
          <p:cNvSpPr/>
          <p:nvPr/>
        </p:nvSpPr>
        <p:spPr>
          <a:xfrm>
            <a:off x="1941266" y="3929411"/>
            <a:ext cx="2810231" cy="138935"/>
          </a:xfrm>
          <a:prstGeom prst="left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DCCF8772-F43F-EE06-53C6-890AB01B146C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1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Optics stability specifications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7F846E-51C0-A52C-16AF-0694F99DEF0C}"/>
                  </a:ext>
                </a:extLst>
              </p:cNvPr>
              <p:cNvSpPr/>
              <p:nvPr/>
            </p:nvSpPr>
            <p:spPr>
              <a:xfrm>
                <a:off x="2961495" y="1195643"/>
                <a:ext cx="2101473" cy="50065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vib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SM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e.g.,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7F846E-51C0-A52C-16AF-0694F99DE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495" y="1195643"/>
                <a:ext cx="2101473" cy="500650"/>
              </a:xfrm>
              <a:prstGeom prst="rect">
                <a:avLst/>
              </a:prstGeom>
              <a:blipFill>
                <a:blip r:embed="rId2"/>
                <a:stretch>
                  <a:fillRect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C3CF7B-2DB1-1287-1C8F-D0B5A8375DCA}"/>
              </a:ext>
            </a:extLst>
          </p:cNvPr>
          <p:cNvSpPr txBox="1">
            <a:spLocks/>
          </p:cNvSpPr>
          <p:nvPr/>
        </p:nvSpPr>
        <p:spPr>
          <a:xfrm>
            <a:off x="350786" y="843755"/>
            <a:ext cx="4339725" cy="499715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Monochromator relative pitch vibration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8E639-5502-BE55-88A2-1044ABF0A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28" y="4215232"/>
            <a:ext cx="2112203" cy="731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33B34F-712E-FBE0-11E6-92D7A012A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051" y="1233526"/>
            <a:ext cx="2729575" cy="9144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E390F1-B690-17CB-B4AA-749EE5B95AC1}"/>
              </a:ext>
            </a:extLst>
          </p:cNvPr>
          <p:cNvSpPr txBox="1">
            <a:spLocks/>
          </p:cNvSpPr>
          <p:nvPr/>
        </p:nvSpPr>
        <p:spPr>
          <a:xfrm>
            <a:off x="5288106" y="843280"/>
            <a:ext cx="3501092" cy="499715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Focusing mirror </a:t>
            </a:r>
            <a:r>
              <a:rPr lang="en-US" sz="1400" b="1" dirty="0">
                <a:solidFill>
                  <a:srgbClr val="FF0000"/>
                </a:solidFill>
              </a:rPr>
              <a:t>angular</a:t>
            </a:r>
            <a:r>
              <a:rPr lang="en-US" sz="1400" b="1" dirty="0"/>
              <a:t> vibration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EA37CB9-8830-3EB2-ABBC-C6CA14E4207D}"/>
                  </a:ext>
                </a:extLst>
              </p:cNvPr>
              <p:cNvSpPr/>
              <p:nvPr/>
            </p:nvSpPr>
            <p:spPr>
              <a:xfrm>
                <a:off x="5609455" y="2011806"/>
                <a:ext cx="2409762" cy="6528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ideal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vib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foc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ideal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e.g., 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EA37CB9-8830-3EB2-ABBC-C6CA14E42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455" y="2011806"/>
                <a:ext cx="2409762" cy="652807"/>
              </a:xfrm>
              <a:prstGeom prst="rect">
                <a:avLst/>
              </a:prstGeom>
              <a:blipFill>
                <a:blip r:embed="rId5"/>
                <a:stretch>
                  <a:fillRect b="-6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310E4BB-8011-5317-18E9-74CED3F2D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081" y="1932825"/>
            <a:ext cx="2662830" cy="20399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AFBDE1-3818-CC49-BC9E-EC36B7A667D1}"/>
              </a:ext>
            </a:extLst>
          </p:cNvPr>
          <p:cNvSpPr txBox="1"/>
          <p:nvPr/>
        </p:nvSpPr>
        <p:spPr>
          <a:xfrm>
            <a:off x="2727131" y="4322321"/>
            <a:ext cx="2221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BDA serves as the new source and isolates the source and Mono vibration.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73D25B8-5064-59A7-318A-A93517C80D74}"/>
              </a:ext>
            </a:extLst>
          </p:cNvPr>
          <p:cNvSpPr txBox="1">
            <a:spLocks/>
          </p:cNvSpPr>
          <p:nvPr/>
        </p:nvSpPr>
        <p:spPr>
          <a:xfrm>
            <a:off x="5288106" y="2685522"/>
            <a:ext cx="3337738" cy="499715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Focusing lens </a:t>
            </a:r>
            <a:r>
              <a:rPr lang="en-US" sz="1400" b="1" dirty="0">
                <a:solidFill>
                  <a:srgbClr val="FF0000"/>
                </a:solidFill>
              </a:rPr>
              <a:t>positional</a:t>
            </a:r>
            <a:r>
              <a:rPr lang="en-US" sz="1400" b="1" dirty="0"/>
              <a:t> vibration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BB7CD2A-7E8A-E2CE-27FC-00223A288F20}"/>
                  </a:ext>
                </a:extLst>
              </p:cNvPr>
              <p:cNvSpPr/>
              <p:nvPr/>
            </p:nvSpPr>
            <p:spPr>
              <a:xfrm>
                <a:off x="5637395" y="4163702"/>
                <a:ext cx="3029484" cy="652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ideal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&lt;(1+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ideal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., </m:t>
                      </m:r>
                      <m:r>
                        <a:rPr lang="en-US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BB7CD2A-7E8A-E2CE-27FC-00223A288F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395" y="4163702"/>
                <a:ext cx="3029484" cy="652807"/>
              </a:xfrm>
              <a:prstGeom prst="rect">
                <a:avLst/>
              </a:prstGeom>
              <a:blipFill>
                <a:blip r:embed="rId7"/>
                <a:stretch>
                  <a:fillRect b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67B8E88-C5B3-D962-FFAD-2B190ADA6F96}"/>
              </a:ext>
            </a:extLst>
          </p:cNvPr>
          <p:cNvGrpSpPr/>
          <p:nvPr/>
        </p:nvGrpSpPr>
        <p:grpSpPr>
          <a:xfrm>
            <a:off x="5637395" y="2947432"/>
            <a:ext cx="2950097" cy="1188720"/>
            <a:chOff x="5639269" y="3022581"/>
            <a:chExt cx="2950097" cy="11887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900F311-58CC-1A02-DE98-2DA9C1192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269" y="3022581"/>
              <a:ext cx="2950097" cy="11887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1658908-552A-A014-C5BD-72CDFB73DF8A}"/>
                    </a:ext>
                  </a:extLst>
                </p:cNvPr>
                <p:cNvSpPr txBox="1"/>
                <p:nvPr/>
              </p:nvSpPr>
              <p:spPr>
                <a:xfrm>
                  <a:off x="6156446" y="3846623"/>
                  <a:ext cx="33592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1658908-552A-A014-C5BD-72CDFB73D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6446" y="3846623"/>
                  <a:ext cx="335926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3B473F9-E8C2-5510-6D4F-280640AA3414}"/>
                    </a:ext>
                  </a:extLst>
                </p:cNvPr>
                <p:cNvSpPr txBox="1"/>
                <p:nvPr/>
              </p:nvSpPr>
              <p:spPr>
                <a:xfrm>
                  <a:off x="7224385" y="3846623"/>
                  <a:ext cx="31117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3B473F9-E8C2-5510-6D4F-280640AA34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4385" y="3846623"/>
                  <a:ext cx="311175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C3E5137-D14A-4181-E654-F3D2E9548E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450" y="4029606"/>
              <a:ext cx="465707" cy="0"/>
            </a:xfrm>
            <a:prstGeom prst="straightConnector1">
              <a:avLst/>
            </a:prstGeom>
            <a:ln w="635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B43972A-9850-F9AA-2093-195140578767}"/>
                </a:ext>
              </a:extLst>
            </p:cNvPr>
            <p:cNvCxnSpPr>
              <a:cxnSpLocks/>
            </p:cNvCxnSpPr>
            <p:nvPr/>
          </p:nvCxnSpPr>
          <p:spPr>
            <a:xfrm>
              <a:off x="6402840" y="4029606"/>
              <a:ext cx="550410" cy="0"/>
            </a:xfrm>
            <a:prstGeom prst="straightConnector1">
              <a:avLst/>
            </a:prstGeom>
            <a:ln w="635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7E096B0-8DA4-BE5A-FFA3-7282F288B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1051" y="4028422"/>
              <a:ext cx="321294" cy="0"/>
            </a:xfrm>
            <a:prstGeom prst="straightConnector1">
              <a:avLst/>
            </a:prstGeom>
            <a:ln w="635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358106-6799-7F99-76B7-3E6D27949CCB}"/>
                </a:ext>
              </a:extLst>
            </p:cNvPr>
            <p:cNvCxnSpPr>
              <a:cxnSpLocks/>
            </p:cNvCxnSpPr>
            <p:nvPr/>
          </p:nvCxnSpPr>
          <p:spPr>
            <a:xfrm>
              <a:off x="7467600" y="4028422"/>
              <a:ext cx="323850" cy="0"/>
            </a:xfrm>
            <a:prstGeom prst="straightConnector1">
              <a:avLst/>
            </a:prstGeom>
            <a:ln w="635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DED4D9-6143-208C-956E-CD3AFAF57665}"/>
              </a:ext>
            </a:extLst>
          </p:cNvPr>
          <p:cNvGrpSpPr/>
          <p:nvPr/>
        </p:nvGrpSpPr>
        <p:grpSpPr>
          <a:xfrm>
            <a:off x="617991" y="1170693"/>
            <a:ext cx="2286000" cy="818668"/>
            <a:chOff x="334380" y="927347"/>
            <a:chExt cx="2286000" cy="81866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D12C744-DB35-6A0B-FAD6-8F7C85BAA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380" y="927347"/>
              <a:ext cx="2286000" cy="603032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9EE1D7B-DD4B-5346-F50B-820697108F68}"/>
                </a:ext>
              </a:extLst>
            </p:cNvPr>
            <p:cNvGrpSpPr/>
            <p:nvPr/>
          </p:nvGrpSpPr>
          <p:grpSpPr>
            <a:xfrm>
              <a:off x="334380" y="1469016"/>
              <a:ext cx="1299435" cy="276999"/>
              <a:chOff x="338865" y="1513008"/>
              <a:chExt cx="1299435" cy="2769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1D0F5A7-1716-425C-F77E-AE745C6C23DA}"/>
                      </a:ext>
                    </a:extLst>
                  </p:cNvPr>
                  <p:cNvSpPr txBox="1"/>
                  <p:nvPr/>
                </p:nvSpPr>
                <p:spPr>
                  <a:xfrm>
                    <a:off x="774970" y="1513008"/>
                    <a:ext cx="335926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SM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B1D0F5A7-1716-425C-F77E-AE745C6C23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970" y="1513008"/>
                    <a:ext cx="33592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0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1613C80-8870-FEC3-151E-CA9AFEBEBB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8865" y="1654092"/>
                <a:ext cx="465707" cy="0"/>
              </a:xfrm>
              <a:prstGeom prst="straightConnector1">
                <a:avLst/>
              </a:prstGeom>
              <a:ln w="635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5DF536CC-0B8B-A066-AC94-5632BDAB52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8400" y="1654092"/>
                <a:ext cx="469900" cy="0"/>
              </a:xfrm>
              <a:prstGeom prst="straightConnector1">
                <a:avLst/>
              </a:prstGeom>
              <a:ln w="635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BB9316-CECA-B795-06CB-1E66EA6E56C7}"/>
                  </a:ext>
                </a:extLst>
              </p:cNvPr>
              <p:cNvSpPr txBox="1"/>
              <p:nvPr/>
            </p:nvSpPr>
            <p:spPr>
              <a:xfrm>
                <a:off x="4170478" y="3078389"/>
                <a:ext cx="1260243" cy="42787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1/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𝑜𝑝𝑡𝑖𝑐𝑠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BB9316-CECA-B795-06CB-1E66EA6E5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478" y="3078389"/>
                <a:ext cx="1260243" cy="427874"/>
              </a:xfrm>
              <a:prstGeom prst="rect">
                <a:avLst/>
              </a:prstGeom>
              <a:blipFill>
                <a:blip r:embed="rId13"/>
                <a:stretch>
                  <a:fillRect b="-555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0A4D25E4-83DF-A008-C68B-25FA9D43512D}"/>
              </a:ext>
            </a:extLst>
          </p:cNvPr>
          <p:cNvSpPr>
            <a:spLocks noChangeAspect="1"/>
          </p:cNvSpPr>
          <p:nvPr/>
        </p:nvSpPr>
        <p:spPr>
          <a:xfrm>
            <a:off x="1010763" y="3947857"/>
            <a:ext cx="367974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Shi, et al., Proc. SPIE </a:t>
            </a:r>
            <a:r>
              <a:rPr lang="en-US" sz="9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10388</a:t>
            </a:r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103880C (2017 ). doi:10.1117/12.2274571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9C5E5EB-5042-9EF1-268F-A3B1AB59C9FE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35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7" grpId="0"/>
      <p:bldP spid="5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Slope error? or Height error?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Mirror surface aberration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C4CC2-B587-8977-802B-E1D582CEE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82" y="1617003"/>
            <a:ext cx="4156755" cy="3053829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0FA519-FE4B-95FE-7990-D3464B170423}"/>
              </a:ext>
            </a:extLst>
          </p:cNvPr>
          <p:cNvSpPr txBox="1">
            <a:spLocks noChangeAspect="1"/>
          </p:cNvSpPr>
          <p:nvPr/>
        </p:nvSpPr>
        <p:spPr>
          <a:xfrm>
            <a:off x="457201" y="1243852"/>
            <a:ext cx="6571396" cy="2432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20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Diffraction limited focusing</a:t>
            </a:r>
            <a:r>
              <a:rPr lang="en-US" sz="1400" b="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1000:1, 70 mm long mirror</a:t>
            </a:r>
          </a:p>
          <a:p>
            <a:endParaRPr lang="en-US" sz="1400" b="0" dirty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 b="0" dirty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17D3C-12CA-4AED-C999-3B26FBBD7CE6}"/>
              </a:ext>
            </a:extLst>
          </p:cNvPr>
          <p:cNvSpPr txBox="1">
            <a:spLocks noChangeAspect="1"/>
          </p:cNvSpPr>
          <p:nvPr/>
        </p:nvSpPr>
        <p:spPr>
          <a:xfrm>
            <a:off x="5810690" y="3078404"/>
            <a:ext cx="2221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sz="1200" baseline="-250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– slope of log(</a:t>
            </a:r>
            <a:r>
              <a:rPr lang="en-US" sz="1200" i="1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PSD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vs log(</a:t>
            </a:r>
            <a:r>
              <a:rPr lang="en-US" sz="1200" i="1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87A2FF-5080-2E7C-828F-4F24EF365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046" y="1784500"/>
            <a:ext cx="2019081" cy="5895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4D158B-B1B8-0371-1BED-145470F7D39F}"/>
              </a:ext>
            </a:extLst>
          </p:cNvPr>
          <p:cNvSpPr>
            <a:spLocks noChangeAspect="1"/>
          </p:cNvSpPr>
          <p:nvPr/>
        </p:nvSpPr>
        <p:spPr>
          <a:xfrm>
            <a:off x="1165685" y="4800751"/>
            <a:ext cx="42534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Shi, et al.,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9687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968703 (2016). doi:10.1117/12.2241139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54349-4661-3BB9-8DD5-BB2759A78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580" y="2642879"/>
            <a:ext cx="2628015" cy="3634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C80C22-C8D1-592C-7D56-8D881B4813F2}"/>
              </a:ext>
            </a:extLst>
          </p:cNvPr>
          <p:cNvSpPr>
            <a:spLocks noChangeAspect="1"/>
          </p:cNvSpPr>
          <p:nvPr/>
        </p:nvSpPr>
        <p:spPr>
          <a:xfrm>
            <a:off x="5597964" y="3736941"/>
            <a:ext cx="28612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diffraction limited focusing mirrors, the height error is a better measure of the surface quality.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49A2FF2-6A66-6065-7468-A57D1C14930C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9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Slope error? or Height error?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Mirror surface aberration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C4CC2-B587-8977-802B-E1D582CEE5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27680" y="1617003"/>
            <a:ext cx="4142759" cy="3053829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80FA519-FE4B-95FE-7990-D3464B170423}"/>
              </a:ext>
            </a:extLst>
          </p:cNvPr>
          <p:cNvSpPr txBox="1">
            <a:spLocks noChangeAspect="1"/>
          </p:cNvSpPr>
          <p:nvPr/>
        </p:nvSpPr>
        <p:spPr>
          <a:xfrm>
            <a:off x="457201" y="1243852"/>
            <a:ext cx="6571396" cy="2432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2000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>
                <a:solidFill>
                  <a:srgbClr val="FF0000"/>
                </a:solidFill>
                <a:latin typeface="Cambria" panose="02040503050406030204" pitchFamily="18" charset="0"/>
              </a:rPr>
              <a:t>Non-diffraction limited focusing</a:t>
            </a:r>
            <a:r>
              <a:rPr lang="en-US" sz="1400" b="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, 100:1, 400 mm long mirror</a:t>
            </a:r>
            <a:endParaRPr lang="en-US" sz="1400" b="0" dirty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 b="0" dirty="0">
              <a:solidFill>
                <a:schemeClr val="tx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0B71EDC-A900-65E2-474B-8FD847BA70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76240" y="1243852"/>
                <a:ext cx="3597702" cy="2355508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on-axis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Strehl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ratio</a:t>
                </a:r>
              </a:p>
              <a:p>
                <a:pPr marL="228600" indent="0">
                  <a:spcBef>
                    <a:spcPts val="0"/>
                  </a:spcBef>
                  <a:spcAft>
                    <a:spcPts val="300"/>
                  </a:spcAft>
                  <a:buNone/>
                  <a:tabLst>
                    <a:tab pos="2286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SE</m:t>
                          </m:r>
                        </m:sub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1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HE</m:t>
                          </m:r>
                        </m:sub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8600" indent="0">
                  <a:spcBef>
                    <a:spcPts val="0"/>
                  </a:spcBef>
                  <a:spcAft>
                    <a:spcPts val="300"/>
                  </a:spcAft>
                  <a:buNone/>
                  <a:tabLst>
                    <a:tab pos="228600" algn="l"/>
                  </a:tabLst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the low frequency slope error:</a:t>
                </a:r>
              </a:p>
              <a:p>
                <a:pPr marL="228600" indent="0">
                  <a:spcBef>
                    <a:spcPts val="0"/>
                  </a:spcBef>
                  <a:spcAft>
                    <a:spcPts val="300"/>
                  </a:spcAft>
                  <a:buNone/>
                  <a:tabLst>
                    <a:tab pos="228600" algn="l"/>
                  </a:tabLst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SE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nary>
                      <m:nary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PSD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nary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8600" indent="0">
                  <a:spcBef>
                    <a:spcPts val="0"/>
                  </a:spcBef>
                  <a:spcAft>
                    <a:spcPts val="300"/>
                  </a:spcAft>
                  <a:buNone/>
                  <a:tabLst>
                    <a:tab pos="228600" algn="l"/>
                  </a:tabLst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high frequency roughness</a:t>
                </a:r>
                <a:r>
                  <a:rPr lang="en-US" sz="1400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28600" indent="0">
                  <a:spcBef>
                    <a:spcPts val="0"/>
                  </a:spcBef>
                  <a:spcAft>
                    <a:spcPts val="300"/>
                  </a:spcAft>
                  <a:buNone/>
                  <a:tabLst>
                    <a:tab pos="228600" algn="l"/>
                  </a:tabLst>
                </a:pPr>
                <a:r>
                  <a:rPr lang="en-US" sz="1400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HE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nary>
                      <m:nary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PSD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nary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28600" indent="0">
                  <a:spcBef>
                    <a:spcPts val="0"/>
                  </a:spcBef>
                  <a:spcAft>
                    <a:spcPts val="300"/>
                  </a:spcAft>
                  <a:buNone/>
                  <a:tabLst>
                    <a:tab pos="228600" algn="l"/>
                  </a:tabLs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angular size of the image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0B71EDC-A900-65E2-474B-8FD847BA70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76240" y="1243852"/>
                <a:ext cx="3597702" cy="2355508"/>
              </a:xfrm>
              <a:blipFill>
                <a:blip r:embed="rId3"/>
                <a:stretch>
                  <a:fillRect l="-2707" t="-2332" r="-508" b="-5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422A338-82E4-40A6-9CCE-D5BA2B9678E7}"/>
              </a:ext>
            </a:extLst>
          </p:cNvPr>
          <p:cNvSpPr/>
          <p:nvPr/>
        </p:nvSpPr>
        <p:spPr>
          <a:xfrm>
            <a:off x="5627629" y="3516455"/>
            <a:ext cx="3097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70C0"/>
                </a:solidFill>
                <a:latin typeface="+mj-lt"/>
              </a:rPr>
              <a:t>Church, E. L., &amp; Takacs, P. Z. Opt. Eng., </a:t>
            </a:r>
            <a:r>
              <a:rPr lang="en-US" sz="900" b="1" dirty="0">
                <a:solidFill>
                  <a:srgbClr val="0070C0"/>
                </a:solidFill>
                <a:latin typeface="+mj-lt"/>
              </a:rPr>
              <a:t>34</a:t>
            </a:r>
            <a:r>
              <a:rPr lang="en-US" sz="900" dirty="0">
                <a:solidFill>
                  <a:srgbClr val="0070C0"/>
                </a:solidFill>
                <a:latin typeface="+mj-lt"/>
              </a:rPr>
              <a:t>, 353 (1995). </a:t>
            </a:r>
            <a:r>
              <a:rPr lang="en-US" sz="900" dirty="0" err="1">
                <a:solidFill>
                  <a:srgbClr val="0070C0"/>
                </a:solidFill>
                <a:latin typeface="+mj-lt"/>
              </a:rPr>
              <a:t>doi</a:t>
            </a:r>
            <a:r>
              <a:rPr lang="en-US" sz="900" dirty="0">
                <a:solidFill>
                  <a:srgbClr val="0070C0"/>
                </a:solidFill>
                <a:latin typeface="+mj-lt"/>
              </a:rPr>
              <a:t>: 10.1117/12.196057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49415A8-2092-54D8-4860-7E8FC1F87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153757"/>
              </p:ext>
            </p:extLst>
          </p:nvPr>
        </p:nvGraphicFramePr>
        <p:xfrm>
          <a:off x="5771899" y="3925652"/>
          <a:ext cx="2809239" cy="958320"/>
        </p:xfrm>
        <a:graphic>
          <a:graphicData uri="http://schemas.openxmlformats.org/drawingml/2006/table">
            <a:tbl>
              <a:tblPr firstRow="1" bandRow="1"/>
              <a:tblGrid>
                <a:gridCol w="851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2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1664">
                <a:tc gridSpan="3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Mirror at 50 m, </a:t>
                      </a:r>
                      <a:r>
                        <a:rPr lang="el-GR" sz="12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3 mrad, </a:t>
                      </a:r>
                      <a:r>
                        <a:rPr lang="en-US" sz="12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10 keV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66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(</a:t>
                      </a:r>
                      <a:r>
                        <a:rPr lang="el-G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μ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m)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 (mm)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664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APS, H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032221"/>
                  </a:ext>
                </a:extLst>
              </a:tr>
              <a:tr h="19166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APS-U, H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66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APS-U, V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C4DE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EA20455-179D-05B6-C9FA-7C204094DBB5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E745EA-5E55-DE77-8CE3-2CBB8D7BD806}"/>
              </a:ext>
            </a:extLst>
          </p:cNvPr>
          <p:cNvSpPr>
            <a:spLocks noChangeAspect="1"/>
          </p:cNvSpPr>
          <p:nvPr/>
        </p:nvSpPr>
        <p:spPr>
          <a:xfrm>
            <a:off x="1165685" y="4800751"/>
            <a:ext cx="42534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Shi, et al.,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9687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968703 (2016). doi:10.1117/12.2241139</a:t>
            </a:r>
          </a:p>
        </p:txBody>
      </p:sp>
    </p:spTree>
    <p:extLst>
      <p:ext uri="{BB962C8B-B14F-4D97-AF65-F5344CB8AC3E}">
        <p14:creationId xmlns:p14="http://schemas.microsoft.com/office/powerpoint/2010/main" val="261920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Mirror surface aberration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E2E882-DFB8-2C90-F4C4-F75EA4DF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150036"/>
            <a:ext cx="5290734" cy="1412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A3F405-6709-728B-5E5F-7F0DD2F96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69" y="2803978"/>
            <a:ext cx="3574821" cy="211988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473F05-F59F-CA00-AA66-51FB0BE8F0B0}"/>
              </a:ext>
            </a:extLst>
          </p:cNvPr>
          <p:cNvCxnSpPr>
            <a:cxnSpLocks/>
          </p:cNvCxnSpPr>
          <p:nvPr/>
        </p:nvCxnSpPr>
        <p:spPr>
          <a:xfrm>
            <a:off x="2647687" y="2450253"/>
            <a:ext cx="0" cy="6942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C5F7BAB-6243-45E8-5614-2E07031367DE}"/>
              </a:ext>
            </a:extLst>
          </p:cNvPr>
          <p:cNvSpPr/>
          <p:nvPr/>
        </p:nvSpPr>
        <p:spPr>
          <a:xfrm>
            <a:off x="588593" y="1820403"/>
            <a:ext cx="180631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DABAM - an open-source database of x-ray mirrors metrology.</a:t>
            </a:r>
          </a:p>
          <a:p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 Sanchez, et al., </a:t>
            </a:r>
            <a:r>
              <a:rPr lang="en-US" sz="9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Synchrotron Rad. </a:t>
            </a:r>
            <a:r>
              <a:rPr lang="en-US" sz="9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665 (2016).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955E56-14DB-5F2D-A5C5-2F834801B0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9396" y="647143"/>
            <a:ext cx="2468880" cy="215683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8BDD023-1AB0-EFE5-B7C2-0DFF31541683}"/>
              </a:ext>
            </a:extLst>
          </p:cNvPr>
          <p:cNvSpPr/>
          <p:nvPr/>
        </p:nvSpPr>
        <p:spPr>
          <a:xfrm>
            <a:off x="6774488" y="3217164"/>
            <a:ext cx="2324100" cy="10156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Mirror figure error specification: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RMS (PV) height error of the mirror to keep both the focal size broadening and the peak intensity reduction by less than 10%.</a:t>
            </a:r>
            <a:endParaRPr lang="en-US" sz="12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43E531-BC00-559F-A267-B0AF390B445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0265" y="2887173"/>
            <a:ext cx="2377440" cy="195353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9BF96E-D51F-12FD-F18A-326D9910CC9A}"/>
              </a:ext>
            </a:extLst>
          </p:cNvPr>
          <p:cNvCxnSpPr>
            <a:cxnSpLocks/>
          </p:cNvCxnSpPr>
          <p:nvPr/>
        </p:nvCxnSpPr>
        <p:spPr>
          <a:xfrm>
            <a:off x="5649438" y="1338633"/>
            <a:ext cx="416082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3AF2E8-05E8-B350-B7B6-A0B1BBDD3618}"/>
              </a:ext>
            </a:extLst>
          </p:cNvPr>
          <p:cNvCxnSpPr>
            <a:cxnSpLocks/>
          </p:cNvCxnSpPr>
          <p:nvPr/>
        </p:nvCxnSpPr>
        <p:spPr>
          <a:xfrm flipH="1">
            <a:off x="6099396" y="2450253"/>
            <a:ext cx="893684" cy="56188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7AE265F-EEAA-685A-F50D-C9A88BCC772C}"/>
              </a:ext>
            </a:extLst>
          </p:cNvPr>
          <p:cNvSpPr>
            <a:spLocks noChangeAspect="1"/>
          </p:cNvSpPr>
          <p:nvPr/>
        </p:nvSpPr>
        <p:spPr>
          <a:xfrm>
            <a:off x="3831793" y="4873794"/>
            <a:ext cx="44674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Rebuffi and X. Shi,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11493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1149303 (2020). doi:10.1117/12.2567501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C1D7C-5F44-F5A1-AAE7-10AFF92CF9D1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791B33-FDE2-50E6-E9B3-3E00E99135A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168" y="7347"/>
            <a:ext cx="1087420" cy="65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7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73DD5-E668-664B-DC74-C7AD5CCE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C486C-8F46-9DD4-B5E8-156CD0CA1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123154"/>
            <a:ext cx="8372901" cy="3602274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introduction to X-ray mirror optics and focusing geometry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 specifications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motion, misalignment, and stability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Optics aberration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APS-U bender mirrors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concepts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specs: twist and gravity sag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Beamline mirror operation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mirrors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In-situ metrology and wavefront sensing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control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7A43434-98D2-811A-B03D-2DB7800E5BDF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14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A9C3C6-7285-104A-CD85-61CA86FD4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APS-U bender mirrors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concepts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specs: twist and gravity sag</a:t>
            </a:r>
          </a:p>
        </p:txBody>
      </p:sp>
    </p:spTree>
    <p:extLst>
      <p:ext uri="{BB962C8B-B14F-4D97-AF65-F5344CB8AC3E}">
        <p14:creationId xmlns:p14="http://schemas.microsoft.com/office/powerpoint/2010/main" val="344466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Two-moment bender equation (general)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Design 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1787A4-3BE2-DC1D-5A50-8458D900F136}"/>
                  </a:ext>
                </a:extLst>
              </p:cNvPr>
              <p:cNvSpPr txBox="1"/>
              <p:nvPr/>
            </p:nvSpPr>
            <p:spPr>
              <a:xfrm>
                <a:off x="364293" y="1221770"/>
                <a:ext cx="4809157" cy="3064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indent="914400">
                  <a:spcBef>
                    <a:spcPts val="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Young’s modulus of elasticity,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the mirror length,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the moment of inertia of the beam cross-section, given by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𝑊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Substituting the exact elliptical equation (radius of curvature):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⌉"/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ideal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sz="14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4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𝑝𝑞</m:t>
                              </m:r>
                            </m:e>
                          </m:rad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𝑝𝑞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300"/>
                  </a:spcAft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The variable width is given by</a:t>
                </a:r>
              </a:p>
              <a:p>
                <a:pPr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sz="12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𝑝𝑞</m:t>
                                  </m:r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3/2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𝑝𝑞</m:t>
                              </m:r>
                            </m:e>
                          </m:rad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1787A4-3BE2-DC1D-5A50-8458D900F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93" y="1221770"/>
                <a:ext cx="4809157" cy="3064750"/>
              </a:xfrm>
              <a:prstGeom prst="rect">
                <a:avLst/>
              </a:prstGeom>
              <a:blipFill>
                <a:blip r:embed="rId2"/>
                <a:stretch>
                  <a:fillRect l="-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568D50E6-DEF7-8873-12DF-367B9BEC71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4" r="19911" b="35647"/>
          <a:stretch/>
        </p:blipFill>
        <p:spPr>
          <a:xfrm>
            <a:off x="5510806" y="480121"/>
            <a:ext cx="2670009" cy="1397374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BF0BE164-C40E-24D9-4DD0-A4B5B7F382CA}"/>
              </a:ext>
            </a:extLst>
          </p:cNvPr>
          <p:cNvGrpSpPr/>
          <p:nvPr/>
        </p:nvGrpSpPr>
        <p:grpSpPr>
          <a:xfrm>
            <a:off x="5374808" y="1994506"/>
            <a:ext cx="3719103" cy="2788565"/>
            <a:chOff x="5231997" y="1980877"/>
            <a:chExt cx="3719103" cy="27885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1838454-0CAB-839A-AE10-C919798FE5FF}"/>
                    </a:ext>
                  </a:extLst>
                </p:cNvPr>
                <p:cNvSpPr/>
                <p:nvPr/>
              </p:nvSpPr>
              <p:spPr>
                <a:xfrm>
                  <a:off x="5231997" y="2558374"/>
                  <a:ext cx="1297016" cy="139268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txBody>
                <a:bodyPr wrap="square" rIns="0"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sz="1200" i="1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2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 60 m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a14:m>
                  <a:r>
                    <a:rPr lang="en-US" sz="12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500 mm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sz="12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3 </a:t>
                  </a:r>
                  <a:r>
                    <a:rPr lang="en-US" sz="1200" dirty="0" err="1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mrad</a:t>
                  </a:r>
                  <a:endPara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a14:m>
                  <a:r>
                    <a:rPr lang="en-US" sz="12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1.31e5 N/mm</a:t>
                  </a:r>
                  <a:r>
                    <a:rPr lang="en-US" sz="1200" baseline="300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sz="12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250 mm</a:t>
                  </a:r>
                </a:p>
                <a:p>
                  <a:pPr>
                    <a:spcAft>
                      <a:spcPts val="300"/>
                    </a:spcAft>
                  </a:pP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sz="1200" dirty="0">
                      <a:solidFill>
                        <a:schemeClr val="tx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10 mm</a:t>
                  </a: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1838454-0CAB-839A-AE10-C919798FE5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1997" y="2558374"/>
                  <a:ext cx="1297016" cy="1392689"/>
                </a:xfrm>
                <a:prstGeom prst="rect">
                  <a:avLst/>
                </a:prstGeom>
                <a:blipFill>
                  <a:blip r:embed="rId4"/>
                  <a:stretch>
                    <a:fillRect r="-1402" b="-2174"/>
                  </a:stretch>
                </a:blip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104EE63-FC4C-5CBA-8E0C-4A8859724D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73660" y="1980877"/>
              <a:ext cx="2377440" cy="2788565"/>
              <a:chOff x="6160093" y="2225768"/>
              <a:chExt cx="2286000" cy="2681312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DEC15C0-7BC8-8978-C5CE-A36DBE079F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21011"/>
              <a:stretch/>
            </p:blipFill>
            <p:spPr>
              <a:xfrm>
                <a:off x="6160093" y="2225768"/>
                <a:ext cx="2286000" cy="868247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EE4804C-FEBE-5E8B-DAC2-48BBC1FD2A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1772"/>
              <a:stretch/>
            </p:blipFill>
            <p:spPr>
              <a:xfrm>
                <a:off x="6160093" y="3827360"/>
                <a:ext cx="2286000" cy="1079720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5EDD169-1B4A-9402-24BF-8A7EF0B1B1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21482"/>
              <a:stretch/>
            </p:blipFill>
            <p:spPr>
              <a:xfrm>
                <a:off x="6160093" y="3023588"/>
                <a:ext cx="2286000" cy="863066"/>
              </a:xfrm>
              <a:prstGeom prst="rect">
                <a:avLst/>
              </a:prstGeom>
            </p:spPr>
          </p:pic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A894028-ABF4-D81C-3619-49D53706B3AE}"/>
              </a:ext>
            </a:extLst>
          </p:cNvPr>
          <p:cNvGrpSpPr/>
          <p:nvPr/>
        </p:nvGrpSpPr>
        <p:grpSpPr>
          <a:xfrm>
            <a:off x="757043" y="3951063"/>
            <a:ext cx="4726122" cy="1122176"/>
            <a:chOff x="732594" y="4069789"/>
            <a:chExt cx="4726122" cy="1122176"/>
          </a:xfrm>
        </p:grpSpPr>
        <p:sp>
          <p:nvSpPr>
            <p:cNvPr id="64" name="Arrow: Down 63">
              <a:extLst>
                <a:ext uri="{FF2B5EF4-FFF2-40B4-BE49-F238E27FC236}">
                  <a16:creationId xmlns:a16="http://schemas.microsoft.com/office/drawing/2014/main" id="{34D1A18F-70FE-BE2C-F177-556235A2B564}"/>
                </a:ext>
              </a:extLst>
            </p:cNvPr>
            <p:cNvSpPr/>
            <p:nvPr/>
          </p:nvSpPr>
          <p:spPr>
            <a:xfrm>
              <a:off x="1985800" y="4354068"/>
              <a:ext cx="309775" cy="236345"/>
            </a:xfrm>
            <a:prstGeom prst="downArrow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0F9DA3D-5C54-E636-F79C-B94921F720C9}"/>
                </a:ext>
              </a:extLst>
            </p:cNvPr>
            <p:cNvSpPr txBox="1"/>
            <p:nvPr/>
          </p:nvSpPr>
          <p:spPr>
            <a:xfrm>
              <a:off x="1436902" y="4560165"/>
              <a:ext cx="1409425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 analysis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CBD13D7-B709-DFD6-CCC5-7A0F6A0CF00B}"/>
                    </a:ext>
                  </a:extLst>
                </p:cNvPr>
                <p:cNvSpPr txBox="1"/>
                <p:nvPr/>
              </p:nvSpPr>
              <p:spPr>
                <a:xfrm>
                  <a:off x="3095655" y="4489248"/>
                  <a:ext cx="1973515" cy="4834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sz="12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ideal</m:t>
                                </m:r>
                              </m:sub>
                            </m:sSub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7CBD13D7-B709-DFD6-CCC5-7A0F6A0CF0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655" y="4489248"/>
                  <a:ext cx="1973515" cy="483466"/>
                </a:xfrm>
                <a:prstGeom prst="rect">
                  <a:avLst/>
                </a:prstGeom>
                <a:blipFill>
                  <a:blip r:embed="rId8"/>
                  <a:stretch>
                    <a:fillRect b="-63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Arrow: Circular 69">
              <a:extLst>
                <a:ext uri="{FF2B5EF4-FFF2-40B4-BE49-F238E27FC236}">
                  <a16:creationId xmlns:a16="http://schemas.microsoft.com/office/drawing/2014/main" id="{C0751F77-A23A-98E9-3EFE-D7CD12A61CFD}"/>
                </a:ext>
              </a:extLst>
            </p:cNvPr>
            <p:cNvSpPr/>
            <p:nvPr/>
          </p:nvSpPr>
          <p:spPr>
            <a:xfrm rot="16200000" flipV="1">
              <a:off x="4585543" y="4078274"/>
              <a:ext cx="710136" cy="693165"/>
            </a:xfrm>
            <a:prstGeom prst="circularArrow">
              <a:avLst>
                <a:gd name="adj1" fmla="val 5829"/>
                <a:gd name="adj2" fmla="val 1073883"/>
                <a:gd name="adj3" fmla="val 20457682"/>
                <a:gd name="adj4" fmla="val 11661276"/>
                <a:gd name="adj5" fmla="val 11742"/>
              </a:avLst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1" name="Arrow: Down 70">
              <a:extLst>
                <a:ext uri="{FF2B5EF4-FFF2-40B4-BE49-F238E27FC236}">
                  <a16:creationId xmlns:a16="http://schemas.microsoft.com/office/drawing/2014/main" id="{0056542C-487F-CFC7-861A-8561624E2487}"/>
                </a:ext>
              </a:extLst>
            </p:cNvPr>
            <p:cNvSpPr/>
            <p:nvPr/>
          </p:nvSpPr>
          <p:spPr>
            <a:xfrm rot="16200000">
              <a:off x="2923173" y="4594516"/>
              <a:ext cx="149349" cy="272929"/>
            </a:xfrm>
            <a:prstGeom prst="downArrow">
              <a:avLst>
                <a:gd name="adj1" fmla="val 36823"/>
                <a:gd name="adj2" fmla="val 50000"/>
              </a:avLst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2D20837-7761-D295-239F-E3E0D8F767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594" y="4945744"/>
              <a:ext cx="472612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L. Zhang, et al., AIP Conference Proceedings </a:t>
              </a:r>
              <a:r>
                <a:rPr lang="en-US" sz="1000" b="1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1234</a:t>
              </a:r>
              <a:r>
                <a:rPr lang="en-US" sz="10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801 (2010). doi:10.1063/1.3463335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9319147-03FF-2E6E-4BCC-A305FBBFBC09}"/>
                  </a:ext>
                </a:extLst>
              </p:cNvPr>
              <p:cNvSpPr txBox="1"/>
              <p:nvPr/>
            </p:nvSpPr>
            <p:spPr>
              <a:xfrm>
                <a:off x="4245455" y="1256555"/>
                <a:ext cx="99709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= 0 at the mirror center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9319147-03FF-2E6E-4BCC-A305FBBFB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55" y="1256555"/>
                <a:ext cx="997091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7CB32CE-8555-D8B2-A78F-18872FA421E4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2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Two-moment bender equation with trapezoidal/rectangular mirror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Design concept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4D158B-B1B8-0371-1BED-145470F7D39F}"/>
              </a:ext>
            </a:extLst>
          </p:cNvPr>
          <p:cNvSpPr>
            <a:spLocks noChangeAspect="1"/>
          </p:cNvSpPr>
          <p:nvPr/>
        </p:nvSpPr>
        <p:spPr>
          <a:xfrm>
            <a:off x="924994" y="4669125"/>
            <a:ext cx="4655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 Howells, et al., Opt. Eng. 39, 2748 (2000). doi:10.1117/1.1289879</a:t>
            </a:r>
          </a:p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Rebuffi and X. Shi,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11493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1149303 (2020). doi:10.1117/12.2567501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1787A4-3BE2-DC1D-5A50-8458D900F136}"/>
                  </a:ext>
                </a:extLst>
              </p:cNvPr>
              <p:cNvSpPr txBox="1"/>
              <p:nvPr/>
            </p:nvSpPr>
            <p:spPr>
              <a:xfrm>
                <a:off x="457201" y="1204516"/>
                <a:ext cx="4886959" cy="14040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300"/>
                  </a:spcAft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Young’s modulus of elasticity,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the mirror length,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is the moment of inertia of the beam cross-section, given by</a:t>
                </a:r>
              </a:p>
              <a:p>
                <a:pPr algn="ctr"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40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140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1787A4-3BE2-DC1D-5A50-8458D900F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204516"/>
                <a:ext cx="4886959" cy="1404039"/>
              </a:xfrm>
              <a:prstGeom prst="rect">
                <a:avLst/>
              </a:prstGeom>
              <a:blipFill>
                <a:blip r:embed="rId2"/>
                <a:stretch>
                  <a:fillRect l="-37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9F977BF-4C8B-94C0-730D-4FCC26F160EF}"/>
                  </a:ext>
                </a:extLst>
              </p:cNvPr>
              <p:cNvSpPr/>
              <p:nvPr/>
            </p:nvSpPr>
            <p:spPr>
              <a:xfrm>
                <a:off x="582373" y="2965943"/>
                <a:ext cx="5051945" cy="167424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5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05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05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05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  <m:r>
                                    <a:rPr lang="en-US" sz="105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num>
                                <m:den>
                                  <m:r>
                                    <a:rPr lang="en-US" sz="105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05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050" b="1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05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05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  <m:r>
                                    <a:rPr lang="en-US" sz="105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050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05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sSup>
                            <m:sSupPr>
                              <m:ctrlPr>
                                <a:rPr lang="en-US" sz="105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sz="105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105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05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den>
                      </m:f>
                      <m:r>
                        <a:rPr lang="en-US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5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105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050" b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5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en-US" sz="105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050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sSup>
                            <m:sSup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𝟐𝟒</m:t>
                          </m:r>
                        </m:den>
                      </m:f>
                      <m:d>
                        <m:d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sSup>
                            <m:sSup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  <m:sSub>
                            <m:sSub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  <m:r>
                        <a:rPr lang="en-US" sz="1050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𝑨𝑫</m:t>
                          </m:r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𝑩𝑪</m:t>
                          </m:r>
                        </m:num>
                        <m:den>
                          <m:sSup>
                            <m:sSup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1050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b="1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num>
                        <m:den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𝑫𝑳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𝑫𝑳</m:t>
                                      </m:r>
                                    </m:num>
                                    <m:den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𝑫𝑳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𝑫𝑳</m:t>
                                      </m:r>
                                    </m:num>
                                    <m:den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sSup>
                            <m:sSup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p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den>
                      </m:f>
                    </m:oMath>
                  </m:oMathPara>
                </a14:m>
                <a:endParaRPr lang="en-US" sz="1050" b="1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105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num>
                        <m:den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𝑫𝑳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num>
                                <m:den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𝑫𝑳</m:t>
                                      </m:r>
                                    </m:num>
                                    <m:den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𝑫𝑳</m:t>
                                      </m:r>
                                    </m:num>
                                    <m:den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05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𝒍𝒏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lang="en-US" sz="1050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𝑫𝑳</m:t>
                                      </m:r>
                                    </m:num>
                                    <m:den>
                                      <m:r>
                                        <a:rPr lang="en-US" sz="1050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5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</m:d>
                    </m:oMath>
                  </m:oMathPara>
                </a14:m>
                <a:endParaRPr lang="en-US" sz="1050" b="1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9F977BF-4C8B-94C0-730D-4FCC26F16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73" y="2965943"/>
                <a:ext cx="5051945" cy="1674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Down 16">
            <a:extLst>
              <a:ext uri="{FF2B5EF4-FFF2-40B4-BE49-F238E27FC236}">
                <a16:creationId xmlns:a16="http://schemas.microsoft.com/office/drawing/2014/main" id="{E036830D-0C61-E9F0-BAF9-BB6E03B84304}"/>
              </a:ext>
            </a:extLst>
          </p:cNvPr>
          <p:cNvSpPr/>
          <p:nvPr/>
        </p:nvSpPr>
        <p:spPr>
          <a:xfrm>
            <a:off x="2581835" y="2571750"/>
            <a:ext cx="410285" cy="304543"/>
          </a:xfrm>
          <a:prstGeom prst="down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D9290E53-B39B-EC3F-F2F8-BA908CD285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85816" y="1127843"/>
            <a:ext cx="2498683" cy="166964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F6126686-9E31-25D4-D5C1-CE5C59DBDCE5}"/>
              </a:ext>
            </a:extLst>
          </p:cNvPr>
          <p:cNvGrpSpPr/>
          <p:nvPr/>
        </p:nvGrpSpPr>
        <p:grpSpPr>
          <a:xfrm>
            <a:off x="6166720" y="3251790"/>
            <a:ext cx="2663382" cy="1384226"/>
            <a:chOff x="6039258" y="3007231"/>
            <a:chExt cx="2663382" cy="13842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1906BAE-E2D6-FE1D-9F0F-A1E8B1B47BE9}"/>
                    </a:ext>
                  </a:extLst>
                </p:cNvPr>
                <p:cNvSpPr txBox="1"/>
                <p:nvPr/>
              </p:nvSpPr>
              <p:spPr>
                <a:xfrm>
                  <a:off x="6190677" y="3007231"/>
                  <a:ext cx="229775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Rectangular mirror: </a:t>
                  </a:r>
                  <a14:m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𝒆</m:t>
                      </m:r>
                    </m:oMath>
                  </a14:m>
                  <a:r>
                    <a:rPr lang="en-US" sz="1400" b="1" dirty="0"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DengXian" panose="02010600030101010101" pitchFamily="2" charset="-122"/>
                      <a:cs typeface="Times New Roman" panose="02020603050405020304" pitchFamily="18" charset="0"/>
                    </a:rPr>
                    <a:t> = 0</a:t>
                  </a:r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1906BAE-E2D6-FE1D-9F0F-A1E8B1B47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0677" y="3007231"/>
                  <a:ext cx="229775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796"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2ABB19C-708D-16AF-B896-97C948081A81}"/>
                    </a:ext>
                  </a:extLst>
                </p:cNvPr>
                <p:cNvSpPr/>
                <p:nvPr/>
              </p:nvSpPr>
              <p:spPr>
                <a:xfrm>
                  <a:off x="6039258" y="3315008"/>
                  <a:ext cx="2663382" cy="1076449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5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105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05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05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  <m:sSup>
                              <m:sSupPr>
                                <m:ctrlPr>
                                  <a:rPr lang="en-US" sz="105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sz="105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05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  <m:r>
                              <a:rPr lang="en-US" sz="105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  <m:r>
                          <a:rPr lang="en-US" sz="105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05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sSup>
                              <m:sSupPr>
                                <m:ctrlPr>
                                  <a:rPr lang="en-US" sz="105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sz="105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05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105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  <m:r>
                          <a:rPr lang="en-US" sz="105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105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05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05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oMath>
                    </m:oMathPara>
                  </a14:m>
                  <a:endParaRPr lang="en-US" sz="105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50" b="1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1050" b="1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b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den>
                        </m:f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  <m:sSup>
                              <m:sSupPr>
                                <m:ctrlP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den>
                        </m:f>
                        <m:sSub>
                          <m:sSubPr>
                            <m:ctrlP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050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sSup>
                              <m:sSupPr>
                                <m:ctrlP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p>
                                <m:r>
                                  <a:rPr lang="en-US" sz="1050" b="1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05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  <m:r>
                          <a:rPr lang="en-US" sz="1050" b="1" i="0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1050" b="1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  <m:sSup>
                              <m:sSupPr>
                                <m:ctrlPr>
                                  <a:rPr lang="en-US" sz="1050" b="1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b="1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p>
                                <m:r>
                                  <a:rPr lang="en-US" sz="1050" b="1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𝟐𝟒</m:t>
                            </m:r>
                            <m:r>
                              <a:rPr lang="en-US" sz="1050" b="1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den>
                        </m:f>
                      </m:oMath>
                    </m:oMathPara>
                  </a14:m>
                  <a:endParaRPr lang="en-US" sz="1050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2ABB19C-708D-16AF-B896-97C948081A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9258" y="3315008"/>
                  <a:ext cx="2663382" cy="107644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8746415-3768-5343-F37A-B38C7A8C873A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05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Two-moment bender equation with trapezoidal/rectangular mirrors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Design concept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BBBED-163B-4FEF-42DF-2D4E5F5645E2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8F894A-7D4C-5E8B-66BF-B97A63A88C5C}"/>
              </a:ext>
            </a:extLst>
          </p:cNvPr>
          <p:cNvGrpSpPr/>
          <p:nvPr/>
        </p:nvGrpSpPr>
        <p:grpSpPr>
          <a:xfrm>
            <a:off x="310387" y="1507355"/>
            <a:ext cx="8708558" cy="3049405"/>
            <a:chOff x="310387" y="1507355"/>
            <a:chExt cx="8708558" cy="304940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34791E1-61DF-A37D-EE2D-46F73C78A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78"/>
            <a:stretch/>
          </p:blipFill>
          <p:spPr>
            <a:xfrm>
              <a:off x="310387" y="1507355"/>
              <a:ext cx="8708558" cy="30494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A3CEE0-DDCF-0B57-0224-E6792D0A9825}"/>
                </a:ext>
              </a:extLst>
            </p:cNvPr>
            <p:cNvSpPr txBox="1"/>
            <p:nvPr/>
          </p:nvSpPr>
          <p:spPr>
            <a:xfrm>
              <a:off x="334168" y="4351447"/>
              <a:ext cx="35266" cy="769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i="1" dirty="0">
                  <a:solidFill>
                    <a:schemeClr val="tx1">
                      <a:lumMod val="75000"/>
                    </a:schemeClr>
                  </a:solidFill>
                </a:rPr>
                <a:t>p</a:t>
              </a:r>
              <a:endParaRPr lang="en-US" i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A3433B-B718-5FFB-7B96-32646C81DDC2}"/>
                </a:ext>
              </a:extLst>
            </p:cNvPr>
            <p:cNvSpPr txBox="1"/>
            <p:nvPr/>
          </p:nvSpPr>
          <p:spPr>
            <a:xfrm>
              <a:off x="334167" y="4454103"/>
              <a:ext cx="60167" cy="769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500" i="1" dirty="0">
                  <a:solidFill>
                    <a:schemeClr val="tx1">
                      <a:lumMod val="75000"/>
                    </a:schemeClr>
                  </a:solidFill>
                </a:rPr>
                <a:t>q</a:t>
              </a:r>
              <a:endParaRPr lang="en-US" i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97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 err="1"/>
              <a:t>Oasys</a:t>
            </a:r>
            <a:r>
              <a:rPr lang="en-US" dirty="0"/>
              <a:t> elliptical mirror bender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Design concept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1A5F76-896D-673A-EA96-45999C2E258A}"/>
              </a:ext>
            </a:extLst>
          </p:cNvPr>
          <p:cNvGrpSpPr/>
          <p:nvPr/>
        </p:nvGrpSpPr>
        <p:grpSpPr>
          <a:xfrm>
            <a:off x="6282909" y="822960"/>
            <a:ext cx="2580198" cy="4004854"/>
            <a:chOff x="9386098" y="2437881"/>
            <a:chExt cx="2580198" cy="40048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133B05-77F8-A2F0-1B34-5D74BDFF4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6098" y="2767941"/>
              <a:ext cx="2560320" cy="17176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9637E6-56AF-DFC3-76AC-881E86BB2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976" y="4772018"/>
              <a:ext cx="2560320" cy="167071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934DCF-3E66-F54C-8749-D7A556F251ED}"/>
                </a:ext>
              </a:extLst>
            </p:cNvPr>
            <p:cNvSpPr txBox="1"/>
            <p:nvPr/>
          </p:nvSpPr>
          <p:spPr>
            <a:xfrm>
              <a:off x="9657521" y="2437881"/>
              <a:ext cx="22252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</a:rPr>
                <a:t>Bender vs Ideal profile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EF7EAE-ACDF-0645-223B-9A7B0EA6EEBE}"/>
                </a:ext>
              </a:extLst>
            </p:cNvPr>
            <p:cNvSpPr txBox="1"/>
            <p:nvPr/>
          </p:nvSpPr>
          <p:spPr>
            <a:xfrm>
              <a:off x="10108178" y="4466594"/>
              <a:ext cx="1337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</a:rPr>
                <a:t>Bender error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FC3B6E1-F3EF-60D3-1F86-61DFBDD44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33" y="1405812"/>
            <a:ext cx="1265030" cy="899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76942A-B087-B4AA-1C9C-08DD9D39A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1" y="2469979"/>
            <a:ext cx="2743200" cy="2269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9AC2AD-1BB1-70F6-7AB9-119AED638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1894036"/>
            <a:ext cx="2743200" cy="28450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77B749-FA6D-B578-E563-FFD5BF115024}"/>
              </a:ext>
            </a:extLst>
          </p:cNvPr>
          <p:cNvSpPr>
            <a:spLocks noChangeAspect="1"/>
          </p:cNvSpPr>
          <p:nvPr/>
        </p:nvSpPr>
        <p:spPr>
          <a:xfrm>
            <a:off x="1176395" y="4800751"/>
            <a:ext cx="4558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Rebuffi and X. Shi,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11493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1149303 (2020). doi:10.1117/12.2567501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7F71BD2-7C1D-5404-D74B-C61867C80326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5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 err="1"/>
              <a:t>Oasys</a:t>
            </a:r>
            <a:r>
              <a:rPr lang="en-US" dirty="0"/>
              <a:t> elliptical mirror bender – ray tracing example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Design concept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55847D4-A65E-479A-4831-CACD73B1D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48" y="1150062"/>
            <a:ext cx="6868504" cy="3620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86C448-341A-9EE9-EF66-EF404BB107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522" y="127662"/>
            <a:ext cx="1459569" cy="8757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94EB84-4D46-D769-9D28-68C5528447DC}"/>
              </a:ext>
            </a:extLst>
          </p:cNvPr>
          <p:cNvSpPr>
            <a:spLocks noChangeAspect="1"/>
          </p:cNvSpPr>
          <p:nvPr/>
        </p:nvSpPr>
        <p:spPr>
          <a:xfrm>
            <a:off x="1176395" y="4800751"/>
            <a:ext cx="48209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Rebuffi and X. Shi,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11493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1149303 (2020). doi:10.1117/12.2567501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A117B-D3B6-A76A-0A32-0E1EDC4B76B3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96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APS-U bender design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APS-U bender mirror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13BA0-56D2-3064-DA1A-EC6B4AA80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617" y="2813866"/>
            <a:ext cx="3474720" cy="18928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EE4868-1524-A1BA-930E-5024741215FF}"/>
              </a:ext>
            </a:extLst>
          </p:cNvPr>
          <p:cNvSpPr>
            <a:spLocks noChangeAspect="1"/>
          </p:cNvSpPr>
          <p:nvPr/>
        </p:nvSpPr>
        <p:spPr>
          <a:xfrm>
            <a:off x="457201" y="4330398"/>
            <a:ext cx="43232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Anton, et al.,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11100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111000B (2019). doi:10.1117/12.2529391</a:t>
            </a:r>
          </a:p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Qiao, et al., 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MEDSI2020, TUOA01, 99 (2021). doi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10.18429/JACoW-MEDSI2020-TUOA01</a:t>
            </a:r>
            <a:endParaRPr lang="en-US" sz="1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C3B3CD-BAFE-D9F2-2962-3D283A4AB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365016"/>
            <a:ext cx="4654062" cy="2897701"/>
          </a:xfrm>
          <a:prstGeom prst="rect">
            <a:avLst/>
          </a:prstGeom>
        </p:spPr>
      </p:pic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0B59CF9C-B49A-C85D-938E-C198A44B6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" t="12974" r="4170" b="20152"/>
          <a:stretch/>
        </p:blipFill>
        <p:spPr>
          <a:xfrm>
            <a:off x="5683937" y="523090"/>
            <a:ext cx="2926080" cy="1025242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789CD6-5AC1-76AB-97F6-F6D105430E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6" b="14948"/>
          <a:stretch/>
        </p:blipFill>
        <p:spPr>
          <a:xfrm>
            <a:off x="5683937" y="1614738"/>
            <a:ext cx="2926080" cy="1056640"/>
          </a:xfrm>
          <a:prstGeom prst="rect">
            <a:avLst/>
          </a:prstGeom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03B9F5CE-6B73-4CBB-0287-9561D356F250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4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TWIST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APS-U bender mirror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F47AA-C736-7F1E-A461-0D46A161B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8" t="2393" r="1245"/>
          <a:stretch/>
        </p:blipFill>
        <p:spPr>
          <a:xfrm>
            <a:off x="542879" y="1473486"/>
            <a:ext cx="2557671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BC36A5-AADB-9869-B6E2-0FFAB5E06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9" t="2229" r="1222"/>
          <a:stretch/>
        </p:blipFill>
        <p:spPr>
          <a:xfrm>
            <a:off x="3202096" y="1473486"/>
            <a:ext cx="255767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6E5DA-324A-EFD7-62AC-9DEA60C2543E}"/>
              </a:ext>
            </a:extLst>
          </p:cNvPr>
          <p:cNvSpPr txBox="1"/>
          <p:nvPr/>
        </p:nvSpPr>
        <p:spPr>
          <a:xfrm>
            <a:off x="821652" y="1178996"/>
            <a:ext cx="2082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twist correction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7EC7B-55D2-80BA-0A7F-C0A90675AB23}"/>
              </a:ext>
            </a:extLst>
          </p:cNvPr>
          <p:cNvSpPr txBox="1"/>
          <p:nvPr/>
        </p:nvSpPr>
        <p:spPr>
          <a:xfrm>
            <a:off x="3502137" y="1178996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twist correction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462983-4F66-70AA-1B69-6C4C7A48C044}"/>
              </a:ext>
            </a:extLst>
          </p:cNvPr>
          <p:cNvSpPr txBox="1"/>
          <p:nvPr/>
        </p:nvSpPr>
        <p:spPr>
          <a:xfrm>
            <a:off x="6119051" y="3842889"/>
            <a:ext cx="2835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Twist correction: originally planned with shimming, finally used the screw hole tolerance</a:t>
            </a:r>
          </a:p>
        </p:txBody>
      </p:sp>
      <p:pic>
        <p:nvPicPr>
          <p:cNvPr id="11" name="Picture 10" descr="A diagram of a graph&#10;&#10;Description automatically generated">
            <a:extLst>
              <a:ext uri="{FF2B5EF4-FFF2-40B4-BE49-F238E27FC236}">
                <a16:creationId xmlns:a16="http://schemas.microsoft.com/office/drawing/2014/main" id="{5109D095-C04F-F02E-A496-9E3844550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387" y="1693657"/>
            <a:ext cx="2901215" cy="19119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4DFE9D-5A54-1593-579A-13A9A634432E}"/>
              </a:ext>
            </a:extLst>
          </p:cNvPr>
          <p:cNvSpPr txBox="1"/>
          <p:nvPr/>
        </p:nvSpPr>
        <p:spPr>
          <a:xfrm>
            <a:off x="6590277" y="1178996"/>
            <a:ext cx="1893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Twist specification &lt;2 µrad/cm length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2D776A-5D8C-D87A-69F3-ED162A0F461A}"/>
              </a:ext>
            </a:extLst>
          </p:cNvPr>
          <p:cNvSpPr txBox="1"/>
          <p:nvPr/>
        </p:nvSpPr>
        <p:spPr>
          <a:xfrm>
            <a:off x="934571" y="4746221"/>
            <a:ext cx="60041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Qiao, et al., 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MEDSI2020, TUOA01, 99 (2021). doi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10.18429/JACoW-MEDSI2020-TUOA01</a:t>
            </a:r>
            <a:endParaRPr lang="en-US" sz="1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AB624-2A9B-AFF8-B728-9CFB6E0FF39A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Gravity sag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APS-U bender mirror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D5712A-13FE-1F53-DA73-5C00D005744B}"/>
                  </a:ext>
                </a:extLst>
              </p:cNvPr>
              <p:cNvSpPr txBox="1"/>
              <p:nvPr/>
            </p:nvSpPr>
            <p:spPr>
              <a:xfrm>
                <a:off x="6121613" y="298870"/>
                <a:ext cx="2380129" cy="448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lin"/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120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2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D5712A-13FE-1F53-DA73-5C00D0057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613" y="298870"/>
                <a:ext cx="2380129" cy="448136"/>
              </a:xfrm>
              <a:prstGeom prst="rect">
                <a:avLst/>
              </a:prstGeom>
              <a:blipFill>
                <a:blip r:embed="rId2"/>
                <a:stretch>
                  <a:fillRect t="-5945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3D0395A-D6A6-9D48-4102-525EEA3A8689}"/>
                  </a:ext>
                </a:extLst>
              </p:cNvPr>
              <p:cNvSpPr txBox="1"/>
              <p:nvPr/>
            </p:nvSpPr>
            <p:spPr>
              <a:xfrm>
                <a:off x="457201" y="1128251"/>
                <a:ext cx="2247767" cy="572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lang="en-US" sz="1400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b="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3D0395A-D6A6-9D48-4102-525EEA3A8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128251"/>
                <a:ext cx="2247767" cy="572914"/>
              </a:xfrm>
              <a:prstGeom prst="rect">
                <a:avLst/>
              </a:prstGeom>
              <a:blipFill>
                <a:blip r:embed="rId3"/>
                <a:stretch>
                  <a:fillRect l="-35501" t="-179787" b="-26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Arrow: Right 85">
            <a:extLst>
              <a:ext uri="{FF2B5EF4-FFF2-40B4-BE49-F238E27FC236}">
                <a16:creationId xmlns:a16="http://schemas.microsoft.com/office/drawing/2014/main" id="{30D5E0A5-5DCE-F8F9-4096-93D1C9CB8481}"/>
              </a:ext>
            </a:extLst>
          </p:cNvPr>
          <p:cNvSpPr/>
          <p:nvPr/>
        </p:nvSpPr>
        <p:spPr>
          <a:xfrm>
            <a:off x="2642347" y="1303769"/>
            <a:ext cx="309282" cy="221877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9141497-4C47-679E-B035-4A2916221953}"/>
                  </a:ext>
                </a:extLst>
              </p:cNvPr>
              <p:cNvSpPr/>
              <p:nvPr/>
            </p:nvSpPr>
            <p:spPr>
              <a:xfrm>
                <a:off x="3037337" y="1160481"/>
                <a:ext cx="2612125" cy="4980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9141497-4C47-679E-B035-4A2916221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337" y="1160481"/>
                <a:ext cx="2612125" cy="498021"/>
              </a:xfrm>
              <a:prstGeom prst="rect">
                <a:avLst/>
              </a:prstGeom>
              <a:blipFill>
                <a:blip r:embed="rId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F2623D3-2311-347B-5089-BFFABA431AB2}"/>
                  </a:ext>
                </a:extLst>
              </p:cNvPr>
              <p:cNvSpPr/>
              <p:nvPr/>
            </p:nvSpPr>
            <p:spPr>
              <a:xfrm>
                <a:off x="457201" y="1741946"/>
                <a:ext cx="2535438" cy="4194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i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</a:rPr>
                      <m:t>𝜌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4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limLoc m:val="subSup"/>
                            <m:ctrlP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sz="1400" b="0" i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s-E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𝐿</m:t>
                            </m:r>
                            <m:r>
                              <a:rPr lang="es-ES" sz="1400" b="0" i="0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/2</m:t>
                            </m:r>
                          </m:sub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F2623D3-2311-347B-5089-BFFABA431A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1741946"/>
                <a:ext cx="2535438" cy="419474"/>
              </a:xfrm>
              <a:prstGeom prst="rect">
                <a:avLst/>
              </a:prstGeom>
              <a:blipFill>
                <a:blip r:embed="rId5"/>
                <a:stretch>
                  <a:fillRect t="-81159" b="-1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2D3A782-6B0C-3636-9F5A-A879D94A486D}"/>
                  </a:ext>
                </a:extLst>
              </p:cNvPr>
              <p:cNvSpPr/>
              <p:nvPr/>
            </p:nvSpPr>
            <p:spPr>
              <a:xfrm>
                <a:off x="4065780" y="1902667"/>
                <a:ext cx="12806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r>
                        <a:rPr lang="en-US" sz="1400" b="0" i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2D3A782-6B0C-3636-9F5A-A879D94A4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780" y="1902667"/>
                <a:ext cx="1280672" cy="523220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D572017-FF39-96E4-941C-30EFFDEA9C42}"/>
                  </a:ext>
                </a:extLst>
              </p:cNvPr>
              <p:cNvSpPr/>
              <p:nvPr/>
            </p:nvSpPr>
            <p:spPr>
              <a:xfrm>
                <a:off x="457201" y="2155569"/>
                <a:ext cx="3538789" cy="388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i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limLoc m:val="subSup"/>
                            <m:ctrlP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40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US" sz="14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limLoc m:val="subSup"/>
                            <m:ctrlP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400" i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US" sz="1400" i="0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400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chemeClr val="tx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D572017-FF39-96E4-941C-30EFFDEA9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2155569"/>
                <a:ext cx="3538789" cy="388248"/>
              </a:xfrm>
              <a:prstGeom prst="rect">
                <a:avLst/>
              </a:prstGeom>
              <a:blipFill>
                <a:blip r:embed="rId7"/>
                <a:stretch>
                  <a:fillRect t="-106349" b="-1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51C9A95-8D7B-2A55-936C-55EDB8BC0C25}"/>
                  </a:ext>
                </a:extLst>
              </p:cNvPr>
              <p:cNvSpPr/>
              <p:nvPr/>
            </p:nvSpPr>
            <p:spPr>
              <a:xfrm>
                <a:off x="482999" y="2596315"/>
                <a:ext cx="3860400" cy="8537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Euler-Bernoulli equation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12</m:t>
                          </m:r>
                        </m:den>
                      </m:f>
                      <m:f>
                        <m:f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51C9A95-8D7B-2A55-936C-55EDB8BC0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99" y="2596315"/>
                <a:ext cx="3860400" cy="853760"/>
              </a:xfrm>
              <a:prstGeom prst="rect">
                <a:avLst/>
              </a:prstGeom>
              <a:blipFill>
                <a:blip r:embed="rId8"/>
                <a:stretch>
                  <a:fillRect l="-474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5" name="Picture 94">
            <a:extLst>
              <a:ext uri="{FF2B5EF4-FFF2-40B4-BE49-F238E27FC236}">
                <a16:creationId xmlns:a16="http://schemas.microsoft.com/office/drawing/2014/main" id="{9C3C04E5-7821-A79F-06DE-1AF553F859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7948" y="698586"/>
            <a:ext cx="3226052" cy="2654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775D5251-124C-E9DA-725E-3B8C0A64842D}"/>
                  </a:ext>
                </a:extLst>
              </p:cNvPr>
              <p:cNvSpPr/>
              <p:nvPr/>
            </p:nvSpPr>
            <p:spPr>
              <a:xfrm>
                <a:off x="1360505" y="3354788"/>
                <a:ext cx="2872966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775D5251-124C-E9DA-725E-3B8C0A6484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505" y="3354788"/>
                <a:ext cx="2872966" cy="738664"/>
              </a:xfrm>
              <a:prstGeom prst="rect">
                <a:avLst/>
              </a:prstGeom>
              <a:blipFill>
                <a:blip r:embed="rId10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421482F-EEC1-AFDF-8239-42438D1EB259}"/>
                  </a:ext>
                </a:extLst>
              </p:cNvPr>
              <p:cNvSpPr txBox="1"/>
              <p:nvPr/>
            </p:nvSpPr>
            <p:spPr>
              <a:xfrm>
                <a:off x="4233471" y="3519943"/>
                <a:ext cx="3860401" cy="572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Heaviside step function: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1, 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≥0</m:t>
                            </m:r>
                          </m:e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0, 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421482F-EEC1-AFDF-8239-42438D1EB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471" y="3519943"/>
                <a:ext cx="3860401" cy="572914"/>
              </a:xfrm>
              <a:prstGeom prst="rect">
                <a:avLst/>
              </a:prstGeom>
              <a:blipFill>
                <a:blip r:embed="rId11"/>
                <a:stretch>
                  <a:fillRect t="-179787" r="-10568" b="-26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045AC16-FFEE-618E-6BF3-C861EC4DAD34}"/>
                  </a:ext>
                </a:extLst>
              </p:cNvPr>
              <p:cNvSpPr/>
              <p:nvPr/>
            </p:nvSpPr>
            <p:spPr>
              <a:xfrm>
                <a:off x="1440690" y="4360224"/>
                <a:ext cx="5409690" cy="6275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𝑧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14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  <m:e>
                          <m:nary>
                            <m:naryPr>
                              <m:limLoc m:val="subSup"/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type m:val="lin"/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sz="1400" i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40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sup>
                            <m:e>
                              <m:r>
                                <a:rPr lang="en-US" sz="14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12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4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r>
                                    <a:rPr lang="en-US" sz="1400" i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4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4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  <m:r>
                                    <a:rPr lang="en-US" sz="1400" i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4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4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𝐸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sz="14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1400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400" i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e>
                          </m:nary>
                          <m: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b="0" i="0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4045AC16-FFEE-618E-6BF3-C861EC4DA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690" y="4360224"/>
                <a:ext cx="5409690" cy="6275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Arrow: Right 99">
            <a:extLst>
              <a:ext uri="{FF2B5EF4-FFF2-40B4-BE49-F238E27FC236}">
                <a16:creationId xmlns:a16="http://schemas.microsoft.com/office/drawing/2014/main" id="{06F21AF4-9F31-F176-277F-1BA28CF6D8D9}"/>
              </a:ext>
            </a:extLst>
          </p:cNvPr>
          <p:cNvSpPr/>
          <p:nvPr/>
        </p:nvSpPr>
        <p:spPr>
          <a:xfrm rot="5400000">
            <a:off x="1873592" y="4135298"/>
            <a:ext cx="309282" cy="293435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064AEF0-E2D7-7306-D278-6A2B5565DBC0}"/>
              </a:ext>
            </a:extLst>
          </p:cNvPr>
          <p:cNvSpPr/>
          <p:nvPr/>
        </p:nvSpPr>
        <p:spPr>
          <a:xfrm>
            <a:off x="2174951" y="4096481"/>
            <a:ext cx="21382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integration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5572984-D5CD-D1B6-98F7-595FF3057D48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00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FE32-AD0C-6144-A917-80782A2B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2361B-8438-6764-0336-A1245DD4D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Gravity sag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C8E83-8F70-3CFC-ACB5-1ECFC36B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APS-U bender mirror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E549B3A-0FA7-77FA-EA78-66145422B4FB}"/>
                  </a:ext>
                </a:extLst>
              </p:cNvPr>
              <p:cNvSpPr/>
              <p:nvPr/>
            </p:nvSpPr>
            <p:spPr>
              <a:xfrm>
                <a:off x="6458559" y="3399624"/>
                <a:ext cx="1716613" cy="1384995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rIns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300 mm</a:t>
                </a: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28.0 mm</a:t>
                </a: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0.539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2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43.1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-139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139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E549B3A-0FA7-77FA-EA78-66145422B4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559" y="3399624"/>
                <a:ext cx="1716613" cy="1384995"/>
              </a:xfrm>
              <a:prstGeom prst="rect">
                <a:avLst/>
              </a:prstGeom>
              <a:blipFill>
                <a:blip r:embed="rId2"/>
                <a:stretch>
                  <a:fillRect b="-2183"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659D22F8-B57A-E775-3005-D288DB9B2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397867"/>
            <a:ext cx="2746478" cy="24688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0FC42E-0BE2-8CA6-9137-9F3546CA8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294" y="2397867"/>
            <a:ext cx="2537412" cy="2468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1B5107-BEA1-2232-92A1-A0942BB59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948" y="698586"/>
            <a:ext cx="3226052" cy="265477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4BAB969-7D4F-A938-3DB2-F44E6EA0F9C0}"/>
              </a:ext>
            </a:extLst>
          </p:cNvPr>
          <p:cNvGrpSpPr/>
          <p:nvPr/>
        </p:nvGrpSpPr>
        <p:grpSpPr>
          <a:xfrm>
            <a:off x="564093" y="1231102"/>
            <a:ext cx="4625997" cy="981048"/>
            <a:chOff x="3059388" y="1501919"/>
            <a:chExt cx="4625997" cy="981048"/>
          </a:xfrm>
        </p:grpSpPr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0156A5FC-94C7-D372-B2C1-039D9231A2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34729" y="1704296"/>
              <a:ext cx="2519362" cy="48564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0077CF26-69B1-3CDA-848C-7FE45D3A5F1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5811862" y="1980012"/>
              <a:ext cx="1212479" cy="48025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393E8D12-25FB-BBDB-4682-DCEBE77509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41877" y="1758255"/>
              <a:ext cx="3283712" cy="36281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168DFAA5-8B99-B997-8FDA-1A530E9640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6604850" y="2038663"/>
              <a:ext cx="424408" cy="35512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92D70423-1B5D-ED89-7F9B-CEF94E0E182F}"/>
                </a:ext>
              </a:extLst>
            </p:cNvPr>
            <p:cNvSpPr>
              <a:spLocks/>
            </p:cNvSpPr>
            <p:nvPr/>
          </p:nvSpPr>
          <p:spPr bwMode="auto">
            <a:xfrm rot="21574763">
              <a:off x="5742835" y="2367715"/>
              <a:ext cx="864870" cy="115252"/>
            </a:xfrm>
            <a:custGeom>
              <a:avLst/>
              <a:gdLst>
                <a:gd name="T0" fmla="*/ 0 w 1321"/>
                <a:gd name="T1" fmla="*/ 2147483647 h 244"/>
                <a:gd name="T2" fmla="*/ 0 w 1321"/>
                <a:gd name="T3" fmla="*/ 0 h 244"/>
                <a:gd name="T4" fmla="*/ 2147483647 w 1321"/>
                <a:gd name="T5" fmla="*/ 2147483647 h 244"/>
                <a:gd name="T6" fmla="*/ 2147483647 w 1321"/>
                <a:gd name="T7" fmla="*/ 2147483647 h 244"/>
                <a:gd name="T8" fmla="*/ 2147483647 w 1321"/>
                <a:gd name="T9" fmla="*/ 2147483647 h 244"/>
                <a:gd name="T10" fmla="*/ 2147483647 w 1321"/>
                <a:gd name="T11" fmla="*/ 2147483647 h 244"/>
                <a:gd name="T12" fmla="*/ 2147483647 w 1321"/>
                <a:gd name="T13" fmla="*/ 2147483647 h 244"/>
                <a:gd name="T14" fmla="*/ 2147483647 w 1321"/>
                <a:gd name="T15" fmla="*/ 2147483647 h 244"/>
                <a:gd name="T16" fmla="*/ 2147483647 w 1321"/>
                <a:gd name="T17" fmla="*/ 2147483647 h 244"/>
                <a:gd name="T18" fmla="*/ 2147483647 w 1321"/>
                <a:gd name="T19" fmla="*/ 2147483647 h 244"/>
                <a:gd name="T20" fmla="*/ 2147483647 w 1321"/>
                <a:gd name="T21" fmla="*/ 2147483647 h 244"/>
                <a:gd name="T22" fmla="*/ 2147483647 w 1321"/>
                <a:gd name="T23" fmla="*/ 2147483647 h 244"/>
                <a:gd name="T24" fmla="*/ 2147483647 w 1321"/>
                <a:gd name="T25" fmla="*/ 2147483647 h 244"/>
                <a:gd name="T26" fmla="*/ 2147483647 w 1321"/>
                <a:gd name="T27" fmla="*/ 2147483647 h 244"/>
                <a:gd name="T28" fmla="*/ 2147483647 w 1321"/>
                <a:gd name="T29" fmla="*/ 2147483647 h 244"/>
                <a:gd name="T30" fmla="*/ 2147483647 w 1321"/>
                <a:gd name="T31" fmla="*/ 2147483647 h 244"/>
                <a:gd name="T32" fmla="*/ 2147483647 w 1321"/>
                <a:gd name="T33" fmla="*/ 2147483647 h 244"/>
                <a:gd name="T34" fmla="*/ 2147483647 w 1321"/>
                <a:gd name="T35" fmla="*/ 2147483647 h 244"/>
                <a:gd name="T36" fmla="*/ 2147483647 w 1321"/>
                <a:gd name="T37" fmla="*/ 2147483647 h 244"/>
                <a:gd name="T38" fmla="*/ 2147483647 w 1321"/>
                <a:gd name="T39" fmla="*/ 2147483647 h 244"/>
                <a:gd name="T40" fmla="*/ 2147483647 w 1321"/>
                <a:gd name="T41" fmla="*/ 2147483647 h 244"/>
                <a:gd name="T42" fmla="*/ 2147483647 w 1321"/>
                <a:gd name="T43" fmla="*/ 2147483647 h 244"/>
                <a:gd name="T44" fmla="*/ 2147483647 w 1321"/>
                <a:gd name="T45" fmla="*/ 2147483647 h 244"/>
                <a:gd name="T46" fmla="*/ 2147483647 w 1321"/>
                <a:gd name="T47" fmla="*/ 2147483647 h 244"/>
                <a:gd name="T48" fmla="*/ 2147483647 w 1321"/>
                <a:gd name="T49" fmla="*/ 2147483647 h 244"/>
                <a:gd name="T50" fmla="*/ 2147483647 w 1321"/>
                <a:gd name="T51" fmla="*/ 2147483647 h 244"/>
                <a:gd name="T52" fmla="*/ 2147483647 w 1321"/>
                <a:gd name="T53" fmla="*/ 2147483647 h 244"/>
                <a:gd name="T54" fmla="*/ 2147483647 w 1321"/>
                <a:gd name="T55" fmla="*/ 2147483647 h 244"/>
                <a:gd name="T56" fmla="*/ 2147483647 w 1321"/>
                <a:gd name="T57" fmla="*/ 2147483647 h 244"/>
                <a:gd name="T58" fmla="*/ 2147483647 w 1321"/>
                <a:gd name="T59" fmla="*/ 2147483647 h 244"/>
                <a:gd name="T60" fmla="*/ 2147483647 w 1321"/>
                <a:gd name="T61" fmla="*/ 2147483647 h 244"/>
                <a:gd name="T62" fmla="*/ 2147483647 w 1321"/>
                <a:gd name="T63" fmla="*/ 2147483647 h 244"/>
                <a:gd name="T64" fmla="*/ 2147483647 w 1321"/>
                <a:gd name="T65" fmla="*/ 2147483647 h 244"/>
                <a:gd name="T66" fmla="*/ 2147483647 w 1321"/>
                <a:gd name="T67" fmla="*/ 2147483647 h 244"/>
                <a:gd name="T68" fmla="*/ 2147483647 w 1321"/>
                <a:gd name="T69" fmla="*/ 2147483647 h 244"/>
                <a:gd name="T70" fmla="*/ 2147483647 w 1321"/>
                <a:gd name="T71" fmla="*/ 2147483647 h 244"/>
                <a:gd name="T72" fmla="*/ 2147483647 w 1321"/>
                <a:gd name="T73" fmla="*/ 2147483647 h 244"/>
                <a:gd name="T74" fmla="*/ 2147483647 w 1321"/>
                <a:gd name="T75" fmla="*/ 2147483647 h 244"/>
                <a:gd name="T76" fmla="*/ 2147483647 w 1321"/>
                <a:gd name="T77" fmla="*/ 2147483647 h 244"/>
                <a:gd name="T78" fmla="*/ 2147483647 w 1321"/>
                <a:gd name="T79" fmla="*/ 2147483647 h 244"/>
                <a:gd name="T80" fmla="*/ 2147483647 w 1321"/>
                <a:gd name="T81" fmla="*/ 2147483647 h 244"/>
                <a:gd name="T82" fmla="*/ 2147483647 w 1321"/>
                <a:gd name="T83" fmla="*/ 0 h 244"/>
                <a:gd name="T84" fmla="*/ 2147483647 w 1321"/>
                <a:gd name="T85" fmla="*/ 2147483647 h 244"/>
                <a:gd name="T86" fmla="*/ 0 w 1321"/>
                <a:gd name="T87" fmla="*/ 2147483647 h 2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21" h="244">
                  <a:moveTo>
                    <a:pt x="0" y="244"/>
                  </a:moveTo>
                  <a:lnTo>
                    <a:pt x="0" y="0"/>
                  </a:lnTo>
                  <a:lnTo>
                    <a:pt x="31" y="5"/>
                  </a:lnTo>
                  <a:lnTo>
                    <a:pt x="64" y="10"/>
                  </a:lnTo>
                  <a:lnTo>
                    <a:pt x="98" y="15"/>
                  </a:lnTo>
                  <a:lnTo>
                    <a:pt x="131" y="19"/>
                  </a:lnTo>
                  <a:lnTo>
                    <a:pt x="164" y="24"/>
                  </a:lnTo>
                  <a:lnTo>
                    <a:pt x="198" y="27"/>
                  </a:lnTo>
                  <a:lnTo>
                    <a:pt x="231" y="30"/>
                  </a:lnTo>
                  <a:lnTo>
                    <a:pt x="264" y="34"/>
                  </a:lnTo>
                  <a:lnTo>
                    <a:pt x="295" y="37"/>
                  </a:lnTo>
                  <a:lnTo>
                    <a:pt x="329" y="39"/>
                  </a:lnTo>
                  <a:lnTo>
                    <a:pt x="362" y="42"/>
                  </a:lnTo>
                  <a:lnTo>
                    <a:pt x="395" y="44"/>
                  </a:lnTo>
                  <a:lnTo>
                    <a:pt x="429" y="45"/>
                  </a:lnTo>
                  <a:lnTo>
                    <a:pt x="462" y="47"/>
                  </a:lnTo>
                  <a:lnTo>
                    <a:pt x="495" y="49"/>
                  </a:lnTo>
                  <a:lnTo>
                    <a:pt x="529" y="49"/>
                  </a:lnTo>
                  <a:lnTo>
                    <a:pt x="560" y="50"/>
                  </a:lnTo>
                  <a:lnTo>
                    <a:pt x="593" y="51"/>
                  </a:lnTo>
                  <a:lnTo>
                    <a:pt x="626" y="52"/>
                  </a:lnTo>
                  <a:lnTo>
                    <a:pt x="660" y="52"/>
                  </a:lnTo>
                  <a:lnTo>
                    <a:pt x="693" y="52"/>
                  </a:lnTo>
                  <a:lnTo>
                    <a:pt x="726" y="51"/>
                  </a:lnTo>
                  <a:lnTo>
                    <a:pt x="759" y="50"/>
                  </a:lnTo>
                  <a:lnTo>
                    <a:pt x="793" y="49"/>
                  </a:lnTo>
                  <a:lnTo>
                    <a:pt x="824" y="49"/>
                  </a:lnTo>
                  <a:lnTo>
                    <a:pt x="857" y="47"/>
                  </a:lnTo>
                  <a:lnTo>
                    <a:pt x="891" y="45"/>
                  </a:lnTo>
                  <a:lnTo>
                    <a:pt x="924" y="44"/>
                  </a:lnTo>
                  <a:lnTo>
                    <a:pt x="957" y="42"/>
                  </a:lnTo>
                  <a:lnTo>
                    <a:pt x="990" y="39"/>
                  </a:lnTo>
                  <a:lnTo>
                    <a:pt x="1024" y="37"/>
                  </a:lnTo>
                  <a:lnTo>
                    <a:pt x="1057" y="34"/>
                  </a:lnTo>
                  <a:lnTo>
                    <a:pt x="1088" y="30"/>
                  </a:lnTo>
                  <a:lnTo>
                    <a:pt x="1121" y="27"/>
                  </a:lnTo>
                  <a:lnTo>
                    <a:pt x="1155" y="24"/>
                  </a:lnTo>
                  <a:lnTo>
                    <a:pt x="1188" y="19"/>
                  </a:lnTo>
                  <a:lnTo>
                    <a:pt x="1221" y="15"/>
                  </a:lnTo>
                  <a:lnTo>
                    <a:pt x="1254" y="10"/>
                  </a:lnTo>
                  <a:lnTo>
                    <a:pt x="1288" y="5"/>
                  </a:lnTo>
                  <a:lnTo>
                    <a:pt x="1321" y="0"/>
                  </a:lnTo>
                  <a:lnTo>
                    <a:pt x="1321" y="244"/>
                  </a:lnTo>
                  <a:lnTo>
                    <a:pt x="0" y="244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4" name="Text Box 21">
              <a:extLst>
                <a:ext uri="{FF2B5EF4-FFF2-40B4-BE49-F238E27FC236}">
                  <a16:creationId xmlns:a16="http://schemas.microsoft.com/office/drawing/2014/main" id="{29731C7E-E411-F77B-3398-D8605243E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9388" y="1577878"/>
              <a:ext cx="601027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</a:t>
              </a:r>
            </a:p>
          </p:txBody>
        </p:sp>
        <p:sp>
          <p:nvSpPr>
            <p:cNvPr id="26" name="Text Box 23">
              <a:extLst>
                <a:ext uri="{FF2B5EF4-FFF2-40B4-BE49-F238E27FC236}">
                  <a16:creationId xmlns:a16="http://schemas.microsoft.com/office/drawing/2014/main" id="{8FEC7DE9-871D-B0A8-2F71-883C9B084E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48710" y="1950758"/>
              <a:ext cx="536675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</a:t>
              </a:r>
            </a:p>
          </p:txBody>
        </p:sp>
        <p:sp>
          <p:nvSpPr>
            <p:cNvPr id="27" name="Line 17">
              <a:extLst>
                <a:ext uri="{FF2B5EF4-FFF2-40B4-BE49-F238E27FC236}">
                  <a16:creationId xmlns:a16="http://schemas.microsoft.com/office/drawing/2014/main" id="{8FC002D9-A34F-F4D3-8E6F-01F9C72E227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36145" y="1730041"/>
              <a:ext cx="2883191" cy="4420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8" name="Line 17">
              <a:extLst>
                <a:ext uri="{FF2B5EF4-FFF2-40B4-BE49-F238E27FC236}">
                  <a16:creationId xmlns:a16="http://schemas.microsoft.com/office/drawing/2014/main" id="{B4A6A6C4-7D88-FD31-BB16-4CB0049DFD0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6198463" y="2007793"/>
              <a:ext cx="837184" cy="44234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9" name="Oval 14">
              <a:extLst>
                <a:ext uri="{FF2B5EF4-FFF2-40B4-BE49-F238E27FC236}">
                  <a16:creationId xmlns:a16="http://schemas.microsoft.com/office/drawing/2014/main" id="{D247D611-9B1C-71AC-F019-F033CEA316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7034976" y="2050538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" name="Oval 13">
              <a:extLst>
                <a:ext uri="{FF2B5EF4-FFF2-40B4-BE49-F238E27FC236}">
                  <a16:creationId xmlns:a16="http://schemas.microsoft.com/office/drawing/2014/main" id="{F3642BFC-11CA-F09B-7891-7E519A9D97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3362887" y="1501919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D84BA8-7265-AA86-0F3A-95C07F2CB30D}"/>
              </a:ext>
            </a:extLst>
          </p:cNvPr>
          <p:cNvCxnSpPr>
            <a:cxnSpLocks/>
          </p:cNvCxnSpPr>
          <p:nvPr/>
        </p:nvCxnSpPr>
        <p:spPr>
          <a:xfrm flipH="1">
            <a:off x="2961205" y="2240406"/>
            <a:ext cx="636736" cy="5609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7441DC-DDAD-545A-E96E-8A1892A984EC}"/>
              </a:ext>
            </a:extLst>
          </p:cNvPr>
          <p:cNvCxnSpPr>
            <a:cxnSpLocks/>
          </p:cNvCxnSpPr>
          <p:nvPr/>
        </p:nvCxnSpPr>
        <p:spPr>
          <a:xfrm>
            <a:off x="4586225" y="1895385"/>
            <a:ext cx="117862" cy="563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C7CBC0B5-68AD-4A8B-031F-DCCB070210FC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7E92B-E1A1-EF24-B792-F8FB4499D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7B6F-8A6C-9237-9ACF-406C4AF94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introduction to X-ray mirrors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48F9D-D904-EF5E-DA75-7EA696E45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2" y="858522"/>
            <a:ext cx="2936238" cy="35225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(internal) reflection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FAC7BB1-AB6F-70CD-FEE0-C5DE8F56192C}"/>
              </a:ext>
            </a:extLst>
          </p:cNvPr>
          <p:cNvGrpSpPr>
            <a:grpSpLocks noChangeAspect="1"/>
          </p:cNvGrpSpPr>
          <p:nvPr/>
        </p:nvGrpSpPr>
        <p:grpSpPr>
          <a:xfrm>
            <a:off x="586559" y="1284301"/>
            <a:ext cx="2902804" cy="1559925"/>
            <a:chOff x="601057" y="2160667"/>
            <a:chExt cx="3225340" cy="173325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507AEC3-08C7-B0B5-6FD1-4016DB9D058E}"/>
                </a:ext>
              </a:extLst>
            </p:cNvPr>
            <p:cNvGrpSpPr/>
            <p:nvPr/>
          </p:nvGrpSpPr>
          <p:grpSpPr>
            <a:xfrm>
              <a:off x="633664" y="2160667"/>
              <a:ext cx="3192733" cy="1733250"/>
              <a:chOff x="633664" y="2160667"/>
              <a:chExt cx="3192733" cy="173325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04F2B7F-804E-BA5A-DA37-9CDB48D3CD66}"/>
                  </a:ext>
                </a:extLst>
              </p:cNvPr>
              <p:cNvSpPr/>
              <p:nvPr/>
            </p:nvSpPr>
            <p:spPr>
              <a:xfrm>
                <a:off x="633664" y="2888077"/>
                <a:ext cx="3192733" cy="100584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677DA83-7909-7A12-555C-0A88DA71DCD6}"/>
                  </a:ext>
                </a:extLst>
              </p:cNvPr>
              <p:cNvCxnSpPr/>
              <p:nvPr/>
            </p:nvCxnSpPr>
            <p:spPr>
              <a:xfrm flipV="1">
                <a:off x="889686" y="2160667"/>
                <a:ext cx="0" cy="1518116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085109C-1D19-5CB9-D95F-10349D0468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453" y="2888077"/>
                <a:ext cx="227777" cy="790706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7F62774-44BE-A125-6299-A0A2839649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6230" y="2175621"/>
                <a:ext cx="466026" cy="712455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FB1577D-4D54-66EC-6A7C-84825FE99B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6230" y="2455333"/>
                <a:ext cx="0" cy="76200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CF7AF2ED-37E8-CE3A-741C-CA13CF01FDA9}"/>
                  </a:ext>
                </a:extLst>
              </p:cNvPr>
              <p:cNvSpPr/>
              <p:nvPr/>
            </p:nvSpPr>
            <p:spPr>
              <a:xfrm rot="20399570">
                <a:off x="1033443" y="2599421"/>
                <a:ext cx="264134" cy="250845"/>
              </a:xfrm>
              <a:prstGeom prst="arc">
                <a:avLst>
                  <a:gd name="adj1" fmla="val 16200000"/>
                  <a:gd name="adj2" fmla="val 20940474"/>
                </a:avLst>
              </a:prstGeom>
              <a:ln w="12700"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168F407D-3B1F-01C1-A9AE-0E5EBDDA557E}"/>
                  </a:ext>
                </a:extLst>
              </p:cNvPr>
              <p:cNvSpPr/>
              <p:nvPr/>
            </p:nvSpPr>
            <p:spPr>
              <a:xfrm rot="19464207" flipH="1" flipV="1">
                <a:off x="984005" y="2950161"/>
                <a:ext cx="264134" cy="250845"/>
              </a:xfrm>
              <a:prstGeom prst="arc">
                <a:avLst>
                  <a:gd name="adj1" fmla="val 18040212"/>
                  <a:gd name="adj2" fmla="val 20375856"/>
                </a:avLst>
              </a:prstGeom>
              <a:ln w="12700"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6F4D26C-FA42-2D0A-D4BA-52F150D7DC5E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166" y="2390666"/>
                    <a:ext cx="376171" cy="2564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66F4D26C-FA42-2D0A-D4BA-52F150D7DC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166" y="2390666"/>
                    <a:ext cx="376171" cy="25648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DE29873-C8B4-86D2-7673-0235240878AE}"/>
                      </a:ext>
                    </a:extLst>
                  </p:cNvPr>
                  <p:cNvSpPr txBox="1"/>
                  <p:nvPr/>
                </p:nvSpPr>
                <p:spPr>
                  <a:xfrm>
                    <a:off x="931635" y="3142839"/>
                    <a:ext cx="373179" cy="2564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DE29873-C8B4-86D2-7673-0235240878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1635" y="3142839"/>
                    <a:ext cx="373179" cy="25648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5D8125D-BA7B-3312-7511-B9279D3302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8244" y="2887881"/>
                <a:ext cx="499011" cy="0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EE9033B8-4C43-D536-D12A-EDAD32036F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467" y="2887881"/>
                <a:ext cx="741703" cy="351750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7EAD14-72EA-7D4A-10B1-DB516AE35A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58407" y="2455333"/>
                <a:ext cx="0" cy="76200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5F822BE-621E-283C-D31D-4E5373F015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467" y="2455333"/>
                <a:ext cx="0" cy="685973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ED25610F-4293-B2DD-EF7C-1462E0371A51}"/>
                  </a:ext>
                </a:extLst>
              </p:cNvPr>
              <p:cNvSpPr/>
              <p:nvPr/>
            </p:nvSpPr>
            <p:spPr>
              <a:xfrm rot="19658167" flipH="1" flipV="1">
                <a:off x="1605531" y="2839248"/>
                <a:ext cx="264134" cy="250845"/>
              </a:xfrm>
              <a:prstGeom prst="arc">
                <a:avLst>
                  <a:gd name="adj1" fmla="val 17350282"/>
                  <a:gd name="adj2" fmla="val 239288"/>
                </a:avLst>
              </a:prstGeom>
              <a:ln w="12700"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C1F6F61-CF97-E32F-7BF7-59C567C8AFD9}"/>
                      </a:ext>
                    </a:extLst>
                  </p:cNvPr>
                  <p:cNvSpPr txBox="1"/>
                  <p:nvPr/>
                </p:nvSpPr>
                <p:spPr>
                  <a:xfrm>
                    <a:off x="1467272" y="3033704"/>
                    <a:ext cx="373820" cy="2564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7C1F6F61-CF97-E32F-7BF7-59C567C8AF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67272" y="3033704"/>
                    <a:ext cx="373820" cy="2564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6E2EB195-222B-CCD3-307D-AC502308D369}"/>
                  </a:ext>
                </a:extLst>
              </p:cNvPr>
              <p:cNvSpPr/>
              <p:nvPr/>
            </p:nvSpPr>
            <p:spPr>
              <a:xfrm>
                <a:off x="1634998" y="2762362"/>
                <a:ext cx="264134" cy="250845"/>
              </a:xfrm>
              <a:prstGeom prst="arc">
                <a:avLst>
                  <a:gd name="adj1" fmla="val 16172494"/>
                  <a:gd name="adj2" fmla="val 193232"/>
                </a:avLst>
              </a:prstGeom>
              <a:ln w="12700"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A9F500F-A5F3-1A31-6A0C-D8B4C96D7917}"/>
                      </a:ext>
                    </a:extLst>
                  </p:cNvPr>
                  <p:cNvSpPr txBox="1"/>
                  <p:nvPr/>
                </p:nvSpPr>
                <p:spPr>
                  <a:xfrm>
                    <a:off x="1715665" y="2581478"/>
                    <a:ext cx="431387" cy="2564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oMath>
                      </m:oMathPara>
                    </a14:m>
                    <a:endParaRPr lang="en-US" sz="900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1A9F500F-A5F3-1A31-6A0C-D8B4C96D79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5665" y="2581478"/>
                    <a:ext cx="431387" cy="25648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1B410225-F178-5749-EF4A-5DA7838C30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8787" y="2896724"/>
                <a:ext cx="246474" cy="790267"/>
              </a:xfrm>
              <a:prstGeom prst="straightConnector1">
                <a:avLst/>
              </a:prstGeom>
              <a:ln w="9525">
                <a:solidFill>
                  <a:schemeClr val="accent2">
                    <a:lumMod val="20000"/>
                    <a:lumOff val="8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300725A-453B-96D1-3FC8-D94C292B97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686" y="2887882"/>
                <a:ext cx="868558" cy="790901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C071D30B-DF6B-8F2F-0353-22C84A5D9C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66128" y="2895483"/>
                <a:ext cx="600007" cy="542992"/>
              </a:xfrm>
              <a:prstGeom prst="straightConnector1">
                <a:avLst/>
              </a:prstGeom>
              <a:ln w="9525">
                <a:solidFill>
                  <a:schemeClr val="accent2">
                    <a:lumMod val="20000"/>
                    <a:lumOff val="8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E2E612C-640F-7C08-5D09-B5B3657EC6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7571" y="2887882"/>
                <a:ext cx="1650896" cy="790901"/>
              </a:xfrm>
              <a:prstGeom prst="straightConnector1">
                <a:avLst/>
              </a:prstGeom>
              <a:ln w="12700">
                <a:solidFill>
                  <a:srgbClr val="0000FF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55D6ED0-722E-6BD5-E1F5-A61293967AAA}"/>
                  </a:ext>
                </a:extLst>
              </p:cNvPr>
              <p:cNvSpPr txBox="1"/>
              <p:nvPr/>
            </p:nvSpPr>
            <p:spPr>
              <a:xfrm>
                <a:off x="2121892" y="3071490"/>
                <a:ext cx="1013177" cy="256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reflection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5E26B956-3AEF-7CFF-3E71-F0F2F4A2FB7F}"/>
                      </a:ext>
                    </a:extLst>
                  </p:cNvPr>
                  <p:cNvSpPr txBox="1"/>
                  <p:nvPr/>
                </p:nvSpPr>
                <p:spPr>
                  <a:xfrm>
                    <a:off x="3045472" y="2649263"/>
                    <a:ext cx="629091" cy="2564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US" sz="900" b="1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5E26B956-3AEF-7CFF-3E71-F0F2F4A2FB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5472" y="2649263"/>
                    <a:ext cx="629091" cy="25648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39A9AF5A-B92A-1599-69BD-05AAB385A4D8}"/>
                      </a:ext>
                    </a:extLst>
                  </p:cNvPr>
                  <p:cNvSpPr txBox="1"/>
                  <p:nvPr/>
                </p:nvSpPr>
                <p:spPr>
                  <a:xfrm>
                    <a:off x="3052963" y="2835736"/>
                    <a:ext cx="753769" cy="2564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oMath>
                      </m:oMathPara>
                    </a14:m>
                    <a:endParaRPr lang="en-US" sz="900" b="1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39A9AF5A-B92A-1599-69BD-05AAB385A4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2963" y="2835736"/>
                    <a:ext cx="753769" cy="25648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97382C6-E0D6-056F-991A-E033ED2FDB34}"/>
                </a:ext>
              </a:extLst>
            </p:cNvPr>
            <p:cNvSpPr txBox="1"/>
            <p:nvPr/>
          </p:nvSpPr>
          <p:spPr>
            <a:xfrm>
              <a:off x="601057" y="3636318"/>
              <a:ext cx="103608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Visible light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5">
                <a:extLst>
                  <a:ext uri="{FF2B5EF4-FFF2-40B4-BE49-F238E27FC236}">
                    <a16:creationId xmlns:a16="http://schemas.microsoft.com/office/drawing/2014/main" id="{AEFBB6ED-9750-6558-8C36-7ACE805273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71704" y="1514392"/>
                <a:ext cx="2011705" cy="10973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Aft>
                    <a:spcPts val="600"/>
                  </a:spcAft>
                </a:pPr>
                <a:r>
                  <a:rPr lang="en-US" sz="1600" b="0" i="0" strike="noStrike" dirty="0">
                    <a:solidFill>
                      <a:srgbClr val="0082CA"/>
                    </a:solidFill>
                    <a:effectLst/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Snell’s law</a:t>
                </a:r>
                <a:endParaRPr lang="en-US" altLang="en-US" sz="1600" b="0" i="1" dirty="0">
                  <a:solidFill>
                    <a:srgbClr val="0082C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600" b="0" i="0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altLang="en-US" sz="1600" b="0" i="1" dirty="0" smtClean="0">
                        <a:solidFill>
                          <a:srgbClr val="0082C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600" b="0" i="0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GB" altLang="en-US" sz="1600" b="0" dirty="0">
                    <a:solidFill>
                      <a:srgbClr val="0082C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sz="1600" b="0" i="1" smtClean="0">
                        <a:solidFill>
                          <a:srgbClr val="0082CA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600" b="0" i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arcsin</m:t>
                        </m:r>
                      </m:fName>
                      <m:e>
                        <m:f>
                          <m:fPr>
                            <m:ctrlPr>
                              <a:rPr lang="en-US" altLang="en-US" sz="1600" b="0" i="1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en-US" sz="1600" b="0" i="1" smtClean="0">
                                    <a:solidFill>
                                      <a:srgbClr val="0082C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1600" b="0" i="1" smtClean="0">
                                    <a:solidFill>
                                      <a:srgbClr val="0082C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en-US" sz="1600" b="0" i="1" smtClean="0">
                                    <a:solidFill>
                                      <a:srgbClr val="0082CA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en-US" sz="1600" b="0" i="1" smtClean="0">
                                    <a:solidFill>
                                      <a:srgbClr val="0082CA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1600" b="0" i="1" smtClean="0">
                                    <a:solidFill>
                                      <a:srgbClr val="0082CA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en-US" sz="1600" b="0" i="1" smtClean="0">
                                    <a:solidFill>
                                      <a:srgbClr val="0082CA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en-GB" altLang="en-US" sz="1600" b="0" dirty="0">
                    <a:solidFill>
                      <a:srgbClr val="0082C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 Box 5">
                <a:extLst>
                  <a:ext uri="{FF2B5EF4-FFF2-40B4-BE49-F238E27FC236}">
                    <a16:creationId xmlns:a16="http://schemas.microsoft.com/office/drawing/2014/main" id="{AEFBB6ED-9750-6558-8C36-7ACE80527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1704" y="1514392"/>
                <a:ext cx="2011705" cy="1097352"/>
              </a:xfrm>
              <a:prstGeom prst="rect">
                <a:avLst/>
              </a:prstGeom>
              <a:blipFill>
                <a:blip r:embed="rId9"/>
                <a:stretch>
                  <a:fillRect l="-1818" t="-1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390AF56D-3C5D-40ED-139D-BE1D8B9AF4FE}"/>
              </a:ext>
            </a:extLst>
          </p:cNvPr>
          <p:cNvGrpSpPr/>
          <p:nvPr/>
        </p:nvGrpSpPr>
        <p:grpSpPr>
          <a:xfrm>
            <a:off x="5709588" y="826211"/>
            <a:ext cx="3130457" cy="3512381"/>
            <a:chOff x="5709588" y="1156410"/>
            <a:chExt cx="3130457" cy="3512381"/>
          </a:xfrm>
        </p:grpSpPr>
        <p:sp>
          <p:nvSpPr>
            <p:cNvPr id="106" name="Content Placeholder 2">
              <a:extLst>
                <a:ext uri="{FF2B5EF4-FFF2-40B4-BE49-F238E27FC236}">
                  <a16:creationId xmlns:a16="http://schemas.microsoft.com/office/drawing/2014/main" id="{44916537-66E6-6CFF-8D85-7130247D8A8B}"/>
                </a:ext>
              </a:extLst>
            </p:cNvPr>
            <p:cNvSpPr txBox="1">
              <a:spLocks/>
            </p:cNvSpPr>
            <p:nvPr/>
          </p:nvSpPr>
          <p:spPr>
            <a:xfrm>
              <a:off x="5709588" y="1156410"/>
              <a:ext cx="3018952" cy="352256"/>
            </a:xfrm>
            <a:prstGeom prst="rect">
              <a:avLst/>
            </a:prstGeom>
          </p:spPr>
          <p:txBody>
            <a:bodyPr vert="horz" lIns="0" tIns="0" rIns="0" bIns="45720" rtlCol="0">
              <a:noAutofit/>
            </a:bodyPr>
            <a:lstStyle>
              <a:lvl1pPr marL="173038" indent="-173038" algn="l" defTabSz="457200" rtl="0" eaLnBrk="1" latinLnBrk="0" hangingPunct="1">
                <a:spcBef>
                  <a:spcPts val="600"/>
                </a:spcBef>
                <a:spcAft>
                  <a:spcPts val="0"/>
                </a:spcAft>
                <a:buFont typeface="Wingdings" pitchFamily="2" charset="2"/>
                <a:buChar char="§"/>
                <a:defRPr sz="1800" kern="1200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20700" indent="-236538" algn="l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Font typeface="Arial"/>
                <a:buChar char="–"/>
                <a:defRPr sz="18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3275" indent="-187325" algn="l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 sz="18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87438" indent="-171450" algn="l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Font typeface="Arial"/>
                <a:buChar char="–"/>
                <a:defRPr sz="18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71600" indent="-171450" algn="l" defTabSz="457200" rtl="0" eaLnBrk="1" latinLnBrk="0" hangingPunct="1">
                <a:spcBef>
                  <a:spcPts val="0"/>
                </a:spcBef>
                <a:spcAft>
                  <a:spcPts val="0"/>
                </a:spcAft>
                <a:buFont typeface="Arial"/>
                <a:buChar char="»"/>
                <a:defRPr sz="1800" kern="120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Refractive index of silicon</a:t>
              </a:r>
            </a:p>
            <a:p>
              <a:pPr marL="0" indent="0">
                <a:buFont typeface="Wingdings" pitchFamily="2" charset="2"/>
                <a:buNone/>
              </a:pP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 Box 5">
                  <a:extLst>
                    <a:ext uri="{FF2B5EF4-FFF2-40B4-BE49-F238E27FC236}">
                      <a16:creationId xmlns:a16="http://schemas.microsoft.com/office/drawing/2014/main" id="{421D7C30-40FE-06CA-A0F6-A9F739E6927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04759" y="1651370"/>
                  <a:ext cx="1588832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altLang="en-US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altLang="en-US" sz="1600" b="0" i="1" dirty="0" smtClean="0">
                            <a:latin typeface="Cambria Math" panose="02040503050406030204" pitchFamily="18" charset="0"/>
                          </a:rPr>
                          <m:t> =1−</m:t>
                        </m:r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GB" altLang="en-US" sz="1600" b="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GB" altLang="en-US" sz="1600" b="0" dirty="0">
                    <a:latin typeface="Symbol" charset="2"/>
                  </a:endParaRPr>
                </a:p>
              </p:txBody>
            </p:sp>
          </mc:Choice>
          <mc:Fallback xmlns="">
            <p:sp>
              <p:nvSpPr>
                <p:cNvPr id="6" name="Text Box 5">
                  <a:extLst>
                    <a:ext uri="{FF2B5EF4-FFF2-40B4-BE49-F238E27FC236}">
                      <a16:creationId xmlns:a16="http://schemas.microsoft.com/office/drawing/2014/main" id="{421D7C30-40FE-06CA-A0F6-A9F739E692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04759" y="1651370"/>
                  <a:ext cx="1588832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1454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E96188A-DCD0-F3F5-671A-93E3A9D11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5709600" y="1468391"/>
              <a:ext cx="3130445" cy="32004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00BE25-40D4-B318-C7B3-958BCDC1C8AB}"/>
              </a:ext>
            </a:extLst>
          </p:cNvPr>
          <p:cNvGrpSpPr/>
          <p:nvPr/>
        </p:nvGrpSpPr>
        <p:grpSpPr>
          <a:xfrm>
            <a:off x="615906" y="3031070"/>
            <a:ext cx="2965003" cy="1840486"/>
            <a:chOff x="615906" y="3145369"/>
            <a:chExt cx="2965003" cy="1840486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094CA854-3279-D767-31CB-BF48430678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5906" y="3145369"/>
              <a:ext cx="2965003" cy="1840486"/>
              <a:chOff x="3783800" y="1848933"/>
              <a:chExt cx="3294448" cy="2044984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B99273B-CF5F-0964-B075-D11E4B12AA03}"/>
                  </a:ext>
                </a:extLst>
              </p:cNvPr>
              <p:cNvGrpSpPr/>
              <p:nvPr/>
            </p:nvGrpSpPr>
            <p:grpSpPr>
              <a:xfrm flipV="1">
                <a:off x="3783800" y="2089164"/>
                <a:ext cx="3294448" cy="1804753"/>
                <a:chOff x="633665" y="1882238"/>
                <a:chExt cx="3294448" cy="1804753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7BFA5065-BF27-D496-8576-70619285A897}"/>
                    </a:ext>
                  </a:extLst>
                </p:cNvPr>
                <p:cNvSpPr/>
                <p:nvPr/>
              </p:nvSpPr>
              <p:spPr>
                <a:xfrm flipV="1">
                  <a:off x="633665" y="1882238"/>
                  <a:ext cx="3192732" cy="1005840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A8FB919E-6995-6117-97D4-51283D7E0F5D}"/>
                    </a:ext>
                  </a:extLst>
                </p:cNvPr>
                <p:cNvCxnSpPr/>
                <p:nvPr/>
              </p:nvCxnSpPr>
              <p:spPr>
                <a:xfrm flipV="1">
                  <a:off x="889686" y="2160667"/>
                  <a:ext cx="0" cy="1518116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18E25F9E-379D-DF0F-3D2F-3434D4408D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453" y="2888077"/>
                  <a:ext cx="227777" cy="790706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779F115B-D1E4-9743-EC8B-39B11D6B12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6230" y="2175621"/>
                  <a:ext cx="466026" cy="712455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58A8E4A7-ED46-C17D-7028-B7CE7CD3F2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6230" y="2455332"/>
                  <a:ext cx="0" cy="76200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Arc 79">
                  <a:extLst>
                    <a:ext uri="{FF2B5EF4-FFF2-40B4-BE49-F238E27FC236}">
                      <a16:creationId xmlns:a16="http://schemas.microsoft.com/office/drawing/2014/main" id="{B7B511A6-3262-72A8-981D-AF2DA4386E8A}"/>
                    </a:ext>
                  </a:extLst>
                </p:cNvPr>
                <p:cNvSpPr/>
                <p:nvPr/>
              </p:nvSpPr>
              <p:spPr>
                <a:xfrm rot="1943895">
                  <a:off x="983847" y="2740249"/>
                  <a:ext cx="264134" cy="250846"/>
                </a:xfrm>
                <a:prstGeom prst="arc">
                  <a:avLst>
                    <a:gd name="adj1" fmla="val 16676533"/>
                    <a:gd name="adj2" fmla="val 20351306"/>
                  </a:avLst>
                </a:prstGeom>
                <a:ln w="12700"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Arc 80">
                  <a:extLst>
                    <a:ext uri="{FF2B5EF4-FFF2-40B4-BE49-F238E27FC236}">
                      <a16:creationId xmlns:a16="http://schemas.microsoft.com/office/drawing/2014/main" id="{4F5800D7-A768-27A2-0074-85CD481A0628}"/>
                    </a:ext>
                  </a:extLst>
                </p:cNvPr>
                <p:cNvSpPr/>
                <p:nvPr/>
              </p:nvSpPr>
              <p:spPr>
                <a:xfrm flipH="1" flipV="1">
                  <a:off x="1034660" y="2746777"/>
                  <a:ext cx="264134" cy="250846"/>
                </a:xfrm>
                <a:prstGeom prst="arc">
                  <a:avLst>
                    <a:gd name="adj1" fmla="val 18040212"/>
                    <a:gd name="adj2" fmla="val 21167098"/>
                  </a:avLst>
                </a:prstGeom>
                <a:ln w="12700">
                  <a:solidFill>
                    <a:schemeClr val="tx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370CAB52-9374-2AE4-36EB-AE28D552EE21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1134746" y="2666169"/>
                      <a:ext cx="368120" cy="2564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900" dirty="0"/>
                    </a:p>
                  </p:txBody>
                </p:sp>
              </mc:Choice>
              <mc:Fallback xmlns="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370CAB52-9374-2AE4-36EB-AE28D552EE2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1134746" y="2666169"/>
                      <a:ext cx="368120" cy="25648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3107FD4E-26A2-258A-1717-767AD21FD97C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801767" y="2876644"/>
                      <a:ext cx="365129" cy="2564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900" dirty="0"/>
                    </a:p>
                  </p:txBody>
                </p:sp>
              </mc:Choice>
              <mc:Fallback xmlns="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3107FD4E-26A2-258A-1717-767AD21FD97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801767" y="2876644"/>
                      <a:ext cx="365129" cy="25648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E1E83BB4-1C95-7FD9-8934-813D4E1CF5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58244" y="2887881"/>
                  <a:ext cx="499011" cy="0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25228CE0-60F9-19A4-C25A-6014C3C652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48467" y="2887881"/>
                  <a:ext cx="741703" cy="351750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CFC304F1-763B-463E-2203-D2D96F905D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58407" y="2455333"/>
                  <a:ext cx="0" cy="76200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BE80A7A3-3046-837B-BFA0-044F94E55F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48468" y="2455332"/>
                  <a:ext cx="0" cy="620251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CEDDB0B4-CE23-9F35-A707-B2536728B4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28787" y="2896724"/>
                  <a:ext cx="246474" cy="790267"/>
                </a:xfrm>
                <a:prstGeom prst="straightConnector1">
                  <a:avLst/>
                </a:prstGeom>
                <a:ln w="9525">
                  <a:solidFill>
                    <a:schemeClr val="accent2">
                      <a:lumMod val="20000"/>
                      <a:lumOff val="80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8E680FD0-0EA9-0E15-813A-AE69E33111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3629" y="2889319"/>
                  <a:ext cx="861689" cy="789809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36F439C0-F7A5-9D3E-1A04-19A8BC91F8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66128" y="2895483"/>
                  <a:ext cx="600007" cy="542992"/>
                </a:xfrm>
                <a:prstGeom prst="straightConnector1">
                  <a:avLst/>
                </a:prstGeom>
                <a:ln w="9525">
                  <a:solidFill>
                    <a:schemeClr val="accent2">
                      <a:lumMod val="20000"/>
                      <a:lumOff val="80000"/>
                    </a:schemeClr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Arrow Connector 94">
                  <a:extLst>
                    <a:ext uri="{FF2B5EF4-FFF2-40B4-BE49-F238E27FC236}">
                      <a16:creationId xmlns:a16="http://schemas.microsoft.com/office/drawing/2014/main" id="{8C5DA7C5-7288-021D-4D70-DBB9841F90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7571" y="2887882"/>
                  <a:ext cx="1650896" cy="790901"/>
                </a:xfrm>
                <a:prstGeom prst="straightConnector1">
                  <a:avLst/>
                </a:prstGeom>
                <a:ln w="12700">
                  <a:solidFill>
                    <a:srgbClr val="0000F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C41C675-6AD5-316B-6513-0FF330497EC9}"/>
                    </a:ext>
                  </a:extLst>
                </p:cNvPr>
                <p:cNvSpPr txBox="1"/>
                <p:nvPr/>
              </p:nvSpPr>
              <p:spPr>
                <a:xfrm rot="10800000">
                  <a:off x="2032270" y="3046917"/>
                  <a:ext cx="1175857" cy="2564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9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Total reflection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BAD76D75-595E-3AA9-7AD1-88943E4F61F5}"/>
                        </a:ext>
                      </a:extLst>
                    </p:cNvPr>
                    <p:cNvSpPr txBox="1"/>
                    <p:nvPr/>
                  </p:nvSpPr>
                  <p:spPr>
                    <a:xfrm flipH="1" flipV="1">
                      <a:off x="2867994" y="2676862"/>
                      <a:ext cx="1060119" cy="2564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9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9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900" b="1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900" b="1" i="1" smtClean="0">
                                <a:latin typeface="Cambria Math" panose="02040503050406030204" pitchFamily="18" charset="0"/>
                              </a:rPr>
                              <m:t>𝟗𝟗𝟗𝟗𝟗</m:t>
                            </m:r>
                          </m:oMath>
                        </m:oMathPara>
                      </a14:m>
                      <a:endParaRPr lang="en-US" sz="900" b="1" dirty="0"/>
                    </a:p>
                  </p:txBody>
                </p:sp>
              </mc:Choice>
              <mc:Fallback xmlns=""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BAD76D75-595E-3AA9-7AD1-88943E4F61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2867994" y="2676862"/>
                      <a:ext cx="1060119" cy="25648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F9F8B55F-0FEE-AF85-30AB-6D75DE31A90B}"/>
                        </a:ext>
                      </a:extLst>
                    </p:cNvPr>
                    <p:cNvSpPr txBox="1"/>
                    <p:nvPr/>
                  </p:nvSpPr>
                  <p:spPr>
                    <a:xfrm flipH="1" flipV="1">
                      <a:off x="2875490" y="2863336"/>
                      <a:ext cx="629090" cy="2564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9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9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oMath>
                        </m:oMathPara>
                      </a14:m>
                      <a:endParaRPr lang="en-US" sz="900" b="1" dirty="0"/>
                    </a:p>
                  </p:txBody>
                </p:sp>
              </mc:Choice>
              <mc:Fallback xmlns="">
                <p:sp>
                  <p:nvSpPr>
                    <p:cNvPr id="98" name="TextBox 97">
                      <a:extLst>
                        <a:ext uri="{FF2B5EF4-FFF2-40B4-BE49-F238E27FC236}">
                          <a16:creationId xmlns:a16="http://schemas.microsoft.com/office/drawing/2014/main" id="{F9F8B55F-0FEE-AF85-30AB-6D75DE31A90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H="1" flipV="1">
                      <a:off x="2875490" y="2863336"/>
                      <a:ext cx="629090" cy="256480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3990FF5-AC65-89F8-4999-543F68C72A9A}"/>
                  </a:ext>
                </a:extLst>
              </p:cNvPr>
              <p:cNvSpPr txBox="1"/>
              <p:nvPr/>
            </p:nvSpPr>
            <p:spPr>
              <a:xfrm>
                <a:off x="3822153" y="1848933"/>
                <a:ext cx="591509" cy="273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b="1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X-ray</a:t>
                </a:r>
              </a:p>
            </p:txBody>
          </p:sp>
        </p:grp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FEDE009D-90CA-C3FA-266A-98ABA99D9970}"/>
                </a:ext>
              </a:extLst>
            </p:cNvPr>
            <p:cNvSpPr/>
            <p:nvPr/>
          </p:nvSpPr>
          <p:spPr>
            <a:xfrm rot="20726105" flipH="1">
              <a:off x="1425192" y="3915812"/>
              <a:ext cx="237721" cy="225761"/>
            </a:xfrm>
            <a:prstGeom prst="arc">
              <a:avLst>
                <a:gd name="adj1" fmla="val 17350282"/>
                <a:gd name="adj2" fmla="val 648107"/>
              </a:avLst>
            </a:prstGeom>
            <a:ln w="12700"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EF9CE62-FFC8-A7C5-19AD-6ACE852E3B1F}"/>
                    </a:ext>
                  </a:extLst>
                </p:cNvPr>
                <p:cNvSpPr txBox="1"/>
                <p:nvPr/>
              </p:nvSpPr>
              <p:spPr>
                <a:xfrm>
                  <a:off x="1196331" y="3842298"/>
                  <a:ext cx="32650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EF9CE62-FFC8-A7C5-19AD-6ACE852E3B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331" y="3842298"/>
                  <a:ext cx="326500" cy="2308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5">
                <a:extLst>
                  <a:ext uri="{FF2B5EF4-FFF2-40B4-BE49-F238E27FC236}">
                    <a16:creationId xmlns:a16="http://schemas.microsoft.com/office/drawing/2014/main" id="{C901571A-E2EF-1C77-51E7-FE647DC0FE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7406" y="3399862"/>
                <a:ext cx="3596466" cy="14963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600" b="0" i="0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altLang="en-US" sz="1600" b="0" i="1" dirty="0" smtClean="0">
                        <a:solidFill>
                          <a:srgbClr val="0082C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altLang="en-US" sz="1600" b="0" i="1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600" b="0" i="0" dirty="0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en-US" sz="1600" b="0" i="1" dirty="0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GB" altLang="en-US" sz="1600" b="0" dirty="0">
                    <a:solidFill>
                      <a:srgbClr val="0082C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en-US" sz="1600" b="0" i="1" smtClean="0">
                        <a:solidFill>
                          <a:srgbClr val="0082CA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en-US" sz="1600" b="0" i="1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en-US" sz="1600" b="0" i="1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en-US" sz="1600" b="0" i="1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altLang="en-US" sz="1600" b="0" i="1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en-US" sz="1600" b="0" i="1" smtClean="0">
                        <a:solidFill>
                          <a:srgbClr val="0082CA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altLang="en-US" sz="1600" b="0" dirty="0">
                    <a:solidFill>
                      <a:srgbClr val="0082C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s-ES" sz="1600" b="0" i="1">
                        <a:solidFill>
                          <a:srgbClr val="0082CA"/>
                        </a:solidFill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sz="1600" b="0" i="1" smtClean="0">
                            <a:solidFill>
                              <a:srgbClr val="0082CA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ES" sz="1600" b="0" i="1" smtClean="0">
                            <a:solidFill>
                              <a:srgbClr val="0082CA"/>
                            </a:solidFill>
                            <a:latin typeface="Cambria Math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>
                                <a:solidFill>
                                  <a:srgbClr val="0082CA"/>
                                </a:solidFill>
                                <a:latin typeface="Cambria Math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82C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r>
                  <a:rPr lang="en-GB" altLang="en-US" sz="1600" b="0" dirty="0">
                    <a:solidFill>
                      <a:srgbClr val="0082C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altLang="en-US" sz="1600" b="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10 keV, Si,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altLang="en-US" sz="1600" b="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4.9E-6,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altLang="en-US" sz="1600" b="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= 3.1 </a:t>
                </a:r>
                <a:r>
                  <a:rPr lang="en-GB" altLang="en-US" sz="1600" b="0" dirty="0" err="1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mrad</a:t>
                </a:r>
                <a:endParaRPr lang="en-GB" altLang="en-US" sz="1600" b="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 Box 5">
                <a:extLst>
                  <a:ext uri="{FF2B5EF4-FFF2-40B4-BE49-F238E27FC236}">
                    <a16:creationId xmlns:a16="http://schemas.microsoft.com/office/drawing/2014/main" id="{C901571A-E2EF-1C77-51E7-FE647DC0F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67406" y="3399862"/>
                <a:ext cx="3596466" cy="1496372"/>
              </a:xfrm>
              <a:prstGeom prst="rect">
                <a:avLst/>
              </a:prstGeom>
              <a:blipFill>
                <a:blip r:embed="rId17"/>
                <a:stretch>
                  <a:fillRect l="-847" b="-449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36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A9C3C6-7285-104A-CD85-61CA86FD46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Beamline mirror operation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mirrors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In-situ metrology and wavefront sensing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control</a:t>
            </a:r>
          </a:p>
        </p:txBody>
      </p:sp>
    </p:spTree>
    <p:extLst>
      <p:ext uri="{BB962C8B-B14F-4D97-AF65-F5344CB8AC3E}">
        <p14:creationId xmlns:p14="http://schemas.microsoft.com/office/powerpoint/2010/main" val="168069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D6170CB-5A8D-DDEB-A299-2B549BF03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365760"/>
          </a:xfrm>
        </p:spPr>
        <p:txBody>
          <a:bodyPr anchor="ctr"/>
          <a:lstStyle/>
          <a:p>
            <a:r>
              <a:rPr lang="en-US" dirty="0"/>
              <a:t>Beamline mirror operation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0D059-8F80-7725-34C2-F670A06E1FCF}"/>
              </a:ext>
            </a:extLst>
          </p:cNvPr>
          <p:cNvSpPr txBox="1"/>
          <p:nvPr/>
        </p:nvSpPr>
        <p:spPr>
          <a:xfrm>
            <a:off x="457201" y="745906"/>
            <a:ext cx="8466771" cy="276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indent="0" defTabSz="60958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2400" b="1" baseline="0">
                <a:solidFill>
                  <a:schemeClr val="accent2"/>
                </a:solidFill>
              </a:defRPr>
            </a:lvl1pPr>
            <a:lvl2pPr marL="694249" indent="-315376" defTabSz="609585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400">
                <a:solidFill>
                  <a:schemeClr val="tx1">
                    <a:lumMod val="50000"/>
                  </a:schemeClr>
                </a:solidFill>
              </a:defRPr>
            </a:lvl2pPr>
            <a:lvl3pPr marL="1071007" indent="-249760" defTabSz="609585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>
                    <a:lumMod val="50000"/>
                  </a:schemeClr>
                </a:solidFill>
              </a:defRPr>
            </a:lvl3pPr>
            <a:lvl4pPr marL="1449881" indent="-228594" defTabSz="609585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400">
                <a:solidFill>
                  <a:schemeClr val="tx1">
                    <a:lumMod val="50000"/>
                  </a:schemeClr>
                </a:solidFill>
              </a:defRPr>
            </a:lvl4pPr>
            <a:lvl5pPr marL="1828754" indent="-228594" defTabSz="609585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400">
                <a:solidFill>
                  <a:schemeClr val="tx1">
                    <a:lumMod val="50000"/>
                  </a:schemeClr>
                </a:solidFill>
              </a:defRPr>
            </a:lvl5pPr>
            <a:lvl6pPr marL="3352716" indent="-304792" defTabSz="609585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 defTabSz="609585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 defTabSz="609585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 defTabSz="457200"/>
            <a:r>
              <a:rPr lang="en-US" sz="1800" dirty="0"/>
              <a:t>Adaptive mirrors</a:t>
            </a:r>
            <a:endParaRPr lang="en-US" sz="1800" b="1" dirty="0">
              <a:latin typeface="Arial"/>
            </a:endParaRPr>
          </a:p>
          <a:p>
            <a:pPr defTabSz="457200"/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3B50F8-5403-9D20-0FBD-F9A1FD532B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4" t="26385" r="8911" b="5537"/>
          <a:stretch/>
        </p:blipFill>
        <p:spPr>
          <a:xfrm>
            <a:off x="529082" y="1405966"/>
            <a:ext cx="2911586" cy="134035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A24D512-C917-9CA9-F059-2D6D87DE3587}"/>
              </a:ext>
            </a:extLst>
          </p:cNvPr>
          <p:cNvGrpSpPr/>
          <p:nvPr/>
        </p:nvGrpSpPr>
        <p:grpSpPr>
          <a:xfrm>
            <a:off x="3583812" y="1096058"/>
            <a:ext cx="1770363" cy="1731285"/>
            <a:chOff x="7238998" y="1878094"/>
            <a:chExt cx="4842946" cy="4483632"/>
          </a:xfrm>
        </p:grpSpPr>
        <p:pic>
          <p:nvPicPr>
            <p:cNvPr id="4" name="Picture 3" descr="2018-06-20 10.21.50">
              <a:extLst>
                <a:ext uri="{FF2B5EF4-FFF2-40B4-BE49-F238E27FC236}">
                  <a16:creationId xmlns:a16="http://schemas.microsoft.com/office/drawing/2014/main" id="{77C0614E-59A1-4CAE-AC3A-DB4D7D053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0647" y="2510902"/>
              <a:ext cx="3137471" cy="3850824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99947E-7750-232F-8771-EF1842E92F3C}"/>
                </a:ext>
              </a:extLst>
            </p:cNvPr>
            <p:cNvSpPr txBox="1"/>
            <p:nvPr/>
          </p:nvSpPr>
          <p:spPr>
            <a:xfrm>
              <a:off x="7238998" y="1878094"/>
              <a:ext cx="4842946" cy="6775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tx1">
                      <a:lumMod val="50000"/>
                    </a:schemeClr>
                  </a:solidFill>
                </a:rPr>
                <a:t>JTEC bimorph mirrors</a:t>
              </a:r>
              <a:endParaRPr lang="en-US" sz="11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D6AEBB9-E25A-0875-3F05-A165233E3E87}"/>
              </a:ext>
            </a:extLst>
          </p:cNvPr>
          <p:cNvSpPr txBox="1"/>
          <p:nvPr/>
        </p:nvSpPr>
        <p:spPr>
          <a:xfrm>
            <a:off x="901617" y="1144356"/>
            <a:ext cx="2166516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50000"/>
                  </a:schemeClr>
                </a:solidFill>
              </a:rPr>
              <a:t>APS mechanical bender mirrors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ADA4C0-ED76-A20A-231F-1F3F04F62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962" y="1440929"/>
            <a:ext cx="2542252" cy="14875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8DE482-633D-6C2B-8483-8909E3030D2E}"/>
              </a:ext>
            </a:extLst>
          </p:cNvPr>
          <p:cNvSpPr txBox="1"/>
          <p:nvPr/>
        </p:nvSpPr>
        <p:spPr>
          <a:xfrm>
            <a:off x="6307864" y="1196580"/>
            <a:ext cx="1770363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50000"/>
                  </a:schemeClr>
                </a:solidFill>
              </a:rPr>
              <a:t>Hybrid adaptive mirrors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96DB17-1A52-A517-D5DD-BF6903C27781}"/>
              </a:ext>
            </a:extLst>
          </p:cNvPr>
          <p:cNvSpPr txBox="1"/>
          <p:nvPr/>
        </p:nvSpPr>
        <p:spPr>
          <a:xfrm>
            <a:off x="5747995" y="919581"/>
            <a:ext cx="30511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OSAKA-Nagoya-JTEC-APS collaboration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A0F87-A43F-CA12-232F-107879E2E384}"/>
              </a:ext>
            </a:extLst>
          </p:cNvPr>
          <p:cNvSpPr txBox="1"/>
          <p:nvPr/>
        </p:nvSpPr>
        <p:spPr>
          <a:xfrm>
            <a:off x="465698" y="2704232"/>
            <a:ext cx="3204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tx1">
                    <a:lumMod val="50000"/>
                  </a:schemeClr>
                </a:solidFill>
              </a:rPr>
              <a:t>J. Anton, et al., Proc. SPIE 11100, 111000B (2019). doi:10.1117/12.2529391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73D896-5BBF-DBC9-7DEC-99E5F76B5C6B}"/>
              </a:ext>
            </a:extLst>
          </p:cNvPr>
          <p:cNvSpPr txBox="1"/>
          <p:nvPr/>
        </p:nvSpPr>
        <p:spPr>
          <a:xfrm>
            <a:off x="3748580" y="2850789"/>
            <a:ext cx="16055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X. Shi, et al., Proc. SPIE 11491, 1149110 (2020). doi:10.1117/12.2569129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81E3E1F-236A-50E4-A535-2670A7FDDCB6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2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7" grpId="0"/>
      <p:bldP spid="7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92C604E-0C03-119C-C6BD-E187F8A77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850" y="2387048"/>
            <a:ext cx="3611880" cy="265315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D6170CB-5A8D-DDEB-A299-2B549BF03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365760"/>
          </a:xfrm>
        </p:spPr>
        <p:txBody>
          <a:bodyPr anchor="ctr"/>
          <a:lstStyle/>
          <a:p>
            <a:r>
              <a:rPr lang="en-US" dirty="0"/>
              <a:t>Beamline mirror operation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0D059-8F80-7725-34C2-F670A06E1FCF}"/>
              </a:ext>
            </a:extLst>
          </p:cNvPr>
          <p:cNvSpPr txBox="1"/>
          <p:nvPr/>
        </p:nvSpPr>
        <p:spPr>
          <a:xfrm>
            <a:off x="457201" y="745906"/>
            <a:ext cx="8466771" cy="276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indent="0" defTabSz="60958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2400" b="1" baseline="0">
                <a:solidFill>
                  <a:schemeClr val="accent2"/>
                </a:solidFill>
              </a:defRPr>
            </a:lvl1pPr>
            <a:lvl2pPr marL="694249" indent="-315376" defTabSz="609585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400">
                <a:solidFill>
                  <a:schemeClr val="tx1">
                    <a:lumMod val="50000"/>
                  </a:schemeClr>
                </a:solidFill>
              </a:defRPr>
            </a:lvl2pPr>
            <a:lvl3pPr marL="1071007" indent="-249760" defTabSz="609585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>
                    <a:lumMod val="50000"/>
                  </a:schemeClr>
                </a:solidFill>
              </a:defRPr>
            </a:lvl3pPr>
            <a:lvl4pPr marL="1449881" indent="-228594" defTabSz="609585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400">
                <a:solidFill>
                  <a:schemeClr val="tx1">
                    <a:lumMod val="50000"/>
                  </a:schemeClr>
                </a:solidFill>
              </a:defRPr>
            </a:lvl4pPr>
            <a:lvl5pPr marL="1828754" indent="-228594" defTabSz="609585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400">
                <a:solidFill>
                  <a:schemeClr val="tx1">
                    <a:lumMod val="50000"/>
                  </a:schemeClr>
                </a:solidFill>
              </a:defRPr>
            </a:lvl5pPr>
            <a:lvl6pPr marL="3352716" indent="-304792" defTabSz="609585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 defTabSz="609585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 defTabSz="609585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 defTabSz="457200"/>
            <a:r>
              <a:rPr lang="en-US" sz="1800" dirty="0"/>
              <a:t>Adaptive mirrors</a:t>
            </a:r>
            <a:endParaRPr lang="en-US" sz="1800" b="1" dirty="0">
              <a:latin typeface="Arial"/>
            </a:endParaRPr>
          </a:p>
          <a:p>
            <a:pPr defTabSz="457200"/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3B50F8-5403-9D20-0FBD-F9A1FD532B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4" t="26385" r="8911" b="5537"/>
          <a:stretch/>
        </p:blipFill>
        <p:spPr>
          <a:xfrm>
            <a:off x="529082" y="1405966"/>
            <a:ext cx="2911586" cy="1340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6AEBB9-E25A-0875-3F05-A165233E3E87}"/>
              </a:ext>
            </a:extLst>
          </p:cNvPr>
          <p:cNvSpPr txBox="1"/>
          <p:nvPr/>
        </p:nvSpPr>
        <p:spPr>
          <a:xfrm>
            <a:off x="901617" y="1144356"/>
            <a:ext cx="2166516" cy="261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50000"/>
                  </a:schemeClr>
                </a:solidFill>
              </a:rPr>
              <a:t>APS mechanical bender mirrors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A0F87-A43F-CA12-232F-107879E2E384}"/>
              </a:ext>
            </a:extLst>
          </p:cNvPr>
          <p:cNvSpPr txBox="1"/>
          <p:nvPr/>
        </p:nvSpPr>
        <p:spPr>
          <a:xfrm>
            <a:off x="465698" y="2704232"/>
            <a:ext cx="3204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chemeClr val="tx1">
                    <a:lumMod val="50000"/>
                  </a:schemeClr>
                </a:solidFill>
              </a:rPr>
              <a:t>J. Anton, et al., Proc. SPIE 11100, 111000B (2019). doi:10.1117/12.2529391</a:t>
            </a:r>
          </a:p>
        </p:txBody>
      </p:sp>
      <p:pic>
        <p:nvPicPr>
          <p:cNvPr id="19" name="Picture 18" descr="A close-up of a machine&#10;&#10;Description automatically generated">
            <a:extLst>
              <a:ext uri="{FF2B5EF4-FFF2-40B4-BE49-F238E27FC236}">
                <a16:creationId xmlns:a16="http://schemas.microsoft.com/office/drawing/2014/main" id="{64A909BD-121E-85DE-F816-71F0106F7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738" y="1128731"/>
            <a:ext cx="3126983" cy="12965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6B4BA6-B244-B68E-C075-D08CCA53DE5B}"/>
              </a:ext>
            </a:extLst>
          </p:cNvPr>
          <p:cNvSpPr txBox="1"/>
          <p:nvPr/>
        </p:nvSpPr>
        <p:spPr>
          <a:xfrm>
            <a:off x="4987400" y="729812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In-situ metrology (cap sensors)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B8CF15-989B-A80E-46B4-B2F5126BF4CA}"/>
              </a:ext>
            </a:extLst>
          </p:cNvPr>
          <p:cNvSpPr txBox="1"/>
          <p:nvPr/>
        </p:nvSpPr>
        <p:spPr>
          <a:xfrm>
            <a:off x="5791722" y="2457824"/>
            <a:ext cx="1455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LTP calibration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196A3B-62D3-6ED6-33F3-C8D390EE09EA}"/>
              </a:ext>
            </a:extLst>
          </p:cNvPr>
          <p:cNvSpPr txBox="1"/>
          <p:nvPr/>
        </p:nvSpPr>
        <p:spPr>
          <a:xfrm>
            <a:off x="2272748" y="4180069"/>
            <a:ext cx="2340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APS-U XPCS beamline</a:t>
            </a:r>
          </a:p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bender KB vertical mirror</a:t>
            </a: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771CFBA9-253F-610E-FE08-EA122770C9E4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1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3BA7E39D-13D9-085C-6D7B-A3715FA26B6A}"/>
              </a:ext>
            </a:extLst>
          </p:cNvPr>
          <p:cNvSpPr txBox="1">
            <a:spLocks/>
          </p:cNvSpPr>
          <p:nvPr/>
        </p:nvSpPr>
        <p:spPr>
          <a:xfrm>
            <a:off x="457203" y="274320"/>
            <a:ext cx="8372900" cy="40577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X-ray Wavefront sensing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36E481-53DD-2B40-367D-391506E2F7ED}"/>
              </a:ext>
            </a:extLst>
          </p:cNvPr>
          <p:cNvGrpSpPr/>
          <p:nvPr/>
        </p:nvGrpSpPr>
        <p:grpSpPr>
          <a:xfrm>
            <a:off x="519658" y="817463"/>
            <a:ext cx="3823742" cy="1677155"/>
            <a:chOff x="522294" y="750049"/>
            <a:chExt cx="3823742" cy="167715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33BF84-7E9B-1481-884A-7E0372A69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294" y="750049"/>
              <a:ext cx="3823742" cy="1677155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58B14A6-27D8-8DCC-DC51-BE8B04456E75}"/>
                </a:ext>
              </a:extLst>
            </p:cNvPr>
            <p:cNvSpPr/>
            <p:nvPr/>
          </p:nvSpPr>
          <p:spPr>
            <a:xfrm>
              <a:off x="2229767" y="758140"/>
              <a:ext cx="1877387" cy="1607122"/>
            </a:xfrm>
            <a:prstGeom prst="roundRect">
              <a:avLst>
                <a:gd name="adj" fmla="val 11112"/>
              </a:avLst>
            </a:prstGeom>
            <a:solidFill>
              <a:schemeClr val="bg2">
                <a:lumMod val="40000"/>
                <a:lumOff val="60000"/>
                <a:alpha val="25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  <a:alpha val="21000"/>
                  </a:schemeClr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21D5329-21F7-118A-CF95-A474E81C6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57" y="3697932"/>
            <a:ext cx="1007562" cy="10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353EFA9-B272-D258-89DC-06B903E56014}"/>
              </a:ext>
            </a:extLst>
          </p:cNvPr>
          <p:cNvSpPr txBox="1">
            <a:spLocks/>
          </p:cNvSpPr>
          <p:nvPr/>
        </p:nvSpPr>
        <p:spPr>
          <a:xfrm>
            <a:off x="535061" y="2560713"/>
            <a:ext cx="3569457" cy="1005839"/>
          </a:xfrm>
          <a:prstGeom prst="rect">
            <a:avLst/>
          </a:prstGeom>
        </p:spPr>
        <p:txBody>
          <a:bodyPr vert="horz" lIns="0" tIns="0" rIns="0" bIns="0" rtlCol="0" anchor="b">
            <a:normAutofit fontScale="92500" lnSpcReduction="10000"/>
          </a:bodyPr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600" cap="none" dirty="0">
                <a:solidFill>
                  <a:srgbClr val="00609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Grating interferometry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600" cap="none" dirty="0">
                <a:solidFill>
                  <a:srgbClr val="00609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Speckle tracking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endParaRPr lang="en-US" sz="1600" cap="none" dirty="0">
              <a:solidFill>
                <a:srgbClr val="00609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9863" indent="-169863">
              <a:buFont typeface="Arial" panose="020B0604020202020204" pitchFamily="34" charset="0"/>
              <a:buChar char="•"/>
            </a:pPr>
            <a:endParaRPr lang="en-US" sz="1600" cap="none" dirty="0">
              <a:solidFill>
                <a:srgbClr val="00609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600" cap="none" dirty="0">
                <a:solidFill>
                  <a:srgbClr val="00609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Coded-mask-based Wavefront Sensor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A8E94-1251-CEF7-7063-A3ABF8D7B7E7}"/>
              </a:ext>
            </a:extLst>
          </p:cNvPr>
          <p:cNvSpPr txBox="1"/>
          <p:nvPr/>
        </p:nvSpPr>
        <p:spPr>
          <a:xfrm>
            <a:off x="1747327" y="3605770"/>
            <a:ext cx="2545080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>
              <a:defRPr sz="800"/>
            </a:lvl1pPr>
          </a:lstStyle>
          <a:p>
            <a:r>
              <a:rPr lang="fr-FR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Shi, et al., US patent US20220265231 (2022).</a:t>
            </a:r>
          </a:p>
          <a:p>
            <a:r>
              <a:rPr lang="fr-FR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Qiao, et al., </a:t>
            </a:r>
            <a:r>
              <a:rPr lang="fr-FR" sz="9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</a:t>
            </a:r>
            <a:r>
              <a:rPr lang="fr-FR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Phys </a:t>
            </a:r>
            <a:r>
              <a:rPr lang="fr-FR" sz="9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Lett</a:t>
            </a:r>
            <a:r>
              <a:rPr lang="fr-FR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119, 011105 (2021).</a:t>
            </a:r>
          </a:p>
          <a:p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Qiao, et al., </a:t>
            </a:r>
            <a:r>
              <a:rPr lang="en-US" sz="9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Optica</a:t>
            </a:r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9, 391 (2022).</a:t>
            </a:r>
          </a:p>
          <a:p>
            <a:pPr lvl="0">
              <a:defRPr/>
            </a:pPr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Qiao, et al., Opt. Express 28, 33053 (2020).</a:t>
            </a:r>
            <a:r>
              <a:rPr lang="en-US" sz="900" dirty="0">
                <a:solidFill>
                  <a:srgbClr val="47484A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>
              <a:defRPr/>
            </a:pPr>
            <a:r>
              <a:rPr lang="en-US" sz="900" dirty="0">
                <a:solidFill>
                  <a:srgbClr val="47484A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Qiao, et al., Proc. SPIE 11492, 114920O (2020).</a:t>
            </a:r>
            <a:endParaRPr lang="fr-FR" sz="900" dirty="0">
              <a:solidFill>
                <a:srgbClr val="47484A">
                  <a:lumMod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n-US" sz="900" dirty="0">
                <a:solidFill>
                  <a:srgbClr val="47484A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 Qiao, et al., J. Imaging 7, 249 (2021).</a:t>
            </a:r>
          </a:p>
          <a:p>
            <a:pPr lvl="0">
              <a:defRPr/>
            </a:pPr>
            <a:r>
              <a:rPr lang="en-US" sz="900" dirty="0">
                <a:solidFill>
                  <a:srgbClr val="474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Shi, et. al, Proc. SPIE 12240, 122400H (2022).</a:t>
            </a:r>
          </a:p>
          <a:p>
            <a:pPr lvl="0">
              <a:defRPr/>
            </a:pPr>
            <a:r>
              <a:rPr lang="da-DK" sz="900" dirty="0">
                <a:solidFill>
                  <a:srgbClr val="4748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 Frith, et al., Rev. Sci. Instrum. 94, 123102 (2023)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910C17E-EEDA-EB8B-FD1E-B50E40D2642A}"/>
              </a:ext>
            </a:extLst>
          </p:cNvPr>
          <p:cNvSpPr txBox="1">
            <a:spLocks/>
          </p:cNvSpPr>
          <p:nvPr/>
        </p:nvSpPr>
        <p:spPr>
          <a:xfrm>
            <a:off x="515493" y="2847297"/>
            <a:ext cx="3776914" cy="859649"/>
          </a:xfrm>
          <a:prstGeom prst="rect">
            <a:avLst/>
          </a:prstGeom>
        </p:spPr>
        <p:txBody>
          <a:bodyPr lIns="0" rIns="0" bIns="0"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700" indent="-139700">
              <a:spcBef>
                <a:spcPts val="0"/>
              </a:spcBef>
              <a:buFont typeface="Wingdings" pitchFamily="2" charset="2"/>
              <a:buNone/>
            </a:pPr>
            <a:endParaRPr lang="en-US" sz="1400" b="1" dirty="0">
              <a:solidFill>
                <a:srgbClr val="00609C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C10B201-7D03-5FB8-9754-15EB39B02EFC}"/>
              </a:ext>
            </a:extLst>
          </p:cNvPr>
          <p:cNvSpPr/>
          <p:nvPr/>
        </p:nvSpPr>
        <p:spPr>
          <a:xfrm>
            <a:off x="1307655" y="3011766"/>
            <a:ext cx="380697" cy="300666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90064D-69F6-F467-E051-A22A7D1DC4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7" t="1148" r="10122" b="10687"/>
          <a:stretch/>
        </p:blipFill>
        <p:spPr>
          <a:xfrm>
            <a:off x="4632381" y="869376"/>
            <a:ext cx="2228126" cy="33281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A6E8FA-0628-C086-4C40-D9680B3CAE88}"/>
              </a:ext>
            </a:extLst>
          </p:cNvPr>
          <p:cNvSpPr txBox="1"/>
          <p:nvPr/>
        </p:nvSpPr>
        <p:spPr>
          <a:xfrm>
            <a:off x="4878662" y="4197541"/>
            <a:ext cx="1735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Zoomable WF sensor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90B1A2-C7A6-6C1D-4C0A-077C2DC7391D}"/>
              </a:ext>
            </a:extLst>
          </p:cNvPr>
          <p:cNvSpPr txBox="1"/>
          <p:nvPr/>
        </p:nvSpPr>
        <p:spPr>
          <a:xfrm>
            <a:off x="7105828" y="3353470"/>
            <a:ext cx="185027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Compact WF sensor</a:t>
            </a:r>
          </a:p>
          <a:p>
            <a:r>
              <a:rPr lang="da-DK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standard diagnostic tool optimized for each APS-U beamline.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8CE22B-9163-DE11-49F8-A91BC1579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032" y="869376"/>
            <a:ext cx="2099719" cy="2484094"/>
          </a:xfrm>
          <a:prstGeom prst="rect">
            <a:avLst/>
          </a:prstGeom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75CA06C0-D46C-700B-BFE4-071EC7152060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19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D6170CB-5A8D-DDEB-A299-2B549BF03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37743"/>
            <a:ext cx="8372901" cy="365760"/>
          </a:xfrm>
        </p:spPr>
        <p:txBody>
          <a:bodyPr anchor="ctr"/>
          <a:lstStyle/>
          <a:p>
            <a:r>
              <a:rPr lang="en-US" dirty="0"/>
              <a:t>X-ray Wavefront sensing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0D059-8F80-7725-34C2-F670A06E1FCF}"/>
              </a:ext>
            </a:extLst>
          </p:cNvPr>
          <p:cNvSpPr txBox="1"/>
          <p:nvPr/>
        </p:nvSpPr>
        <p:spPr>
          <a:xfrm>
            <a:off x="457201" y="677592"/>
            <a:ext cx="8466771" cy="3462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indent="0" defTabSz="60958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2400" b="1" baseline="0">
                <a:solidFill>
                  <a:schemeClr val="accent2"/>
                </a:solidFill>
              </a:defRPr>
            </a:lvl1pPr>
            <a:lvl2pPr marL="694249" indent="-315376" defTabSz="609585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400">
                <a:solidFill>
                  <a:schemeClr val="tx1">
                    <a:lumMod val="50000"/>
                  </a:schemeClr>
                </a:solidFill>
              </a:defRPr>
            </a:lvl2pPr>
            <a:lvl3pPr marL="1071007" indent="-249760" defTabSz="609585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400">
                <a:solidFill>
                  <a:schemeClr val="tx1">
                    <a:lumMod val="50000"/>
                  </a:schemeClr>
                </a:solidFill>
              </a:defRPr>
            </a:lvl3pPr>
            <a:lvl4pPr marL="1449881" indent="-228594" defTabSz="609585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400">
                <a:solidFill>
                  <a:schemeClr val="tx1">
                    <a:lumMod val="50000"/>
                  </a:schemeClr>
                </a:solidFill>
              </a:defRPr>
            </a:lvl4pPr>
            <a:lvl5pPr marL="1828754" indent="-228594" defTabSz="609585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400">
                <a:solidFill>
                  <a:schemeClr val="tx1">
                    <a:lumMod val="50000"/>
                  </a:schemeClr>
                </a:solidFill>
              </a:defRPr>
            </a:lvl5pPr>
            <a:lvl6pPr marL="3352716" indent="-304792" defTabSz="609585">
              <a:spcBef>
                <a:spcPct val="20000"/>
              </a:spcBef>
              <a:buFont typeface="Arial"/>
              <a:buChar char="•"/>
              <a:defRPr sz="2667"/>
            </a:lvl6pPr>
            <a:lvl7pPr marL="3962301" indent="-304792" defTabSz="609585">
              <a:spcBef>
                <a:spcPct val="20000"/>
              </a:spcBef>
              <a:buFont typeface="Arial"/>
              <a:buChar char="•"/>
              <a:defRPr sz="2667"/>
            </a:lvl7pPr>
            <a:lvl8pPr marL="4571886" indent="-304792" defTabSz="609585">
              <a:spcBef>
                <a:spcPct val="20000"/>
              </a:spcBef>
              <a:buFont typeface="Arial"/>
              <a:buChar char="•"/>
              <a:defRPr sz="2667"/>
            </a:lvl8pPr>
            <a:lvl9pPr marL="5181470" indent="-304792" defTabSz="609585">
              <a:spcBef>
                <a:spcPct val="20000"/>
              </a:spcBef>
              <a:buFont typeface="Arial"/>
              <a:buChar char="•"/>
              <a:defRPr sz="2667"/>
            </a:lvl9pPr>
          </a:lstStyle>
          <a:p>
            <a:pPr defTabSz="457200"/>
            <a:r>
              <a:rPr lang="en-US" sz="1800" dirty="0"/>
              <a:t>Hybrid adaptive mirror testing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737589-6E6F-345D-08F8-889E98AB5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771" y="1049533"/>
            <a:ext cx="2475697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AD88D2-0C26-7798-7970-BA7C3B8A9EAB}"/>
              </a:ext>
            </a:extLst>
          </p:cNvPr>
          <p:cNvSpPr txBox="1"/>
          <p:nvPr/>
        </p:nvSpPr>
        <p:spPr>
          <a:xfrm>
            <a:off x="6120300" y="838840"/>
            <a:ext cx="2223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Mechanical bender response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2E9404-BCC7-AD21-D355-0C4EBCE62103}"/>
              </a:ext>
            </a:extLst>
          </p:cNvPr>
          <p:cNvGrpSpPr/>
          <p:nvPr/>
        </p:nvGrpSpPr>
        <p:grpSpPr>
          <a:xfrm>
            <a:off x="550854" y="3025354"/>
            <a:ext cx="4879514" cy="1954379"/>
            <a:chOff x="493962" y="2999489"/>
            <a:chExt cx="4879514" cy="195437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F13AAF2-BC84-B482-5E4A-994443E1F5D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844" y="3216508"/>
              <a:ext cx="2377440" cy="173736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06474F8-20BC-94B3-EFC7-841FC667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8395" y="3216508"/>
              <a:ext cx="2314397" cy="173736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EF86A4-25A1-26D6-E40E-8917ED79FC20}"/>
                </a:ext>
              </a:extLst>
            </p:cNvPr>
            <p:cNvSpPr txBox="1"/>
            <p:nvPr/>
          </p:nvSpPr>
          <p:spPr>
            <a:xfrm>
              <a:off x="493962" y="2999489"/>
              <a:ext cx="2513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Piezo response with no bending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5212D3-2C5F-753F-E2FB-BC01222120AD}"/>
                </a:ext>
              </a:extLst>
            </p:cNvPr>
            <p:cNvSpPr txBox="1"/>
            <p:nvPr/>
          </p:nvSpPr>
          <p:spPr>
            <a:xfrm>
              <a:off x="3348239" y="2999489"/>
              <a:ext cx="20252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Downstream bent to 40N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C7D0544-91A6-1523-8B6A-60DC0401FEC8}"/>
              </a:ext>
            </a:extLst>
          </p:cNvPr>
          <p:cNvGrpSpPr/>
          <p:nvPr/>
        </p:nvGrpSpPr>
        <p:grpSpPr>
          <a:xfrm>
            <a:off x="818929" y="969284"/>
            <a:ext cx="4515281" cy="1971561"/>
            <a:chOff x="653279" y="1013834"/>
            <a:chExt cx="4515281" cy="19715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D70EBA3-3207-537F-408A-E3F09B455C4C}"/>
                </a:ext>
              </a:extLst>
            </p:cNvPr>
            <p:cNvGrpSpPr/>
            <p:nvPr/>
          </p:nvGrpSpPr>
          <p:grpSpPr>
            <a:xfrm>
              <a:off x="653279" y="1013834"/>
              <a:ext cx="4415387" cy="1971561"/>
              <a:chOff x="457201" y="1133475"/>
              <a:chExt cx="4415387" cy="1971561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759E504-1F8B-D02A-6F45-D66908B228A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7201" y="1133475"/>
                <a:ext cx="4415387" cy="1971561"/>
                <a:chOff x="4254526" y="2072338"/>
                <a:chExt cx="4848225" cy="2164832"/>
              </a:xfrm>
            </p:grpSpPr>
            <p:pic>
              <p:nvPicPr>
                <p:cNvPr id="35" name="Picture 34" descr="A picture containing indoor, equipment, miller&#10;&#10;Description automatically generated">
                  <a:extLst>
                    <a:ext uri="{FF2B5EF4-FFF2-40B4-BE49-F238E27FC236}">
                      <a16:creationId xmlns:a16="http://schemas.microsoft.com/office/drawing/2014/main" id="{8C1EC9F3-1F4D-3CE0-F7E0-741F141D70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6604" b="5488"/>
                <a:stretch/>
              </p:blipFill>
              <p:spPr>
                <a:xfrm>
                  <a:off x="4254526" y="2072338"/>
                  <a:ext cx="4848225" cy="2164832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C39B488-1A5C-7A56-0E45-51F927C83AF8}"/>
                    </a:ext>
                  </a:extLst>
                </p:cNvPr>
                <p:cNvSpPr txBox="1"/>
                <p:nvPr/>
              </p:nvSpPr>
              <p:spPr>
                <a:xfrm>
                  <a:off x="7170681" y="3720510"/>
                  <a:ext cx="1736918" cy="2872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dirty="0">
                      <a:solidFill>
                        <a:schemeClr val="tx1">
                          <a:lumMod val="50000"/>
                        </a:schemeClr>
                      </a:solidFill>
                    </a:rPr>
                    <a:t>Hybrid adaptive mirror</a:t>
                  </a:r>
                  <a:endParaRPr lang="en-US" sz="1100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51762F5-3FA1-39DE-8C76-2D7E60133AA3}"/>
                    </a:ext>
                  </a:extLst>
                </p:cNvPr>
                <p:cNvSpPr txBox="1"/>
                <p:nvPr/>
              </p:nvSpPr>
              <p:spPr>
                <a:xfrm>
                  <a:off x="4612823" y="3615757"/>
                  <a:ext cx="1357590" cy="47312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dirty="0">
                      <a:solidFill>
                        <a:schemeClr val="tx1">
                          <a:lumMod val="50000"/>
                        </a:schemeClr>
                      </a:solidFill>
                    </a:rPr>
                    <a:t>Adjustable Zoom WF sensor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0A30E29-42F6-AEAB-ED3D-993A3A9289BD}"/>
                  </a:ext>
                </a:extLst>
              </p:cNvPr>
              <p:cNvSpPr txBox="1"/>
              <p:nvPr/>
            </p:nvSpPr>
            <p:spPr>
              <a:xfrm>
                <a:off x="2126593" y="1160642"/>
                <a:ext cx="801823" cy="3077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50000"/>
                      </a:schemeClr>
                    </a:solidFill>
                  </a:rPr>
                  <a:t>28-ID-B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B32FEB8-F282-10B3-EEA8-D87DCACB43F3}"/>
                </a:ext>
              </a:extLst>
            </p:cNvPr>
            <p:cNvGrpSpPr/>
            <p:nvPr/>
          </p:nvGrpSpPr>
          <p:grpSpPr>
            <a:xfrm>
              <a:off x="1330234" y="1129270"/>
              <a:ext cx="3838326" cy="1115166"/>
              <a:chOff x="1330234" y="1129270"/>
              <a:chExt cx="3838326" cy="1115166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72F2600-332E-E6DF-86ED-B0C1BBB846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43898" y="2244436"/>
                <a:ext cx="1124662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426C397-5096-4438-7695-F7885658C0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43319" y="2244436"/>
                <a:ext cx="30892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AF4ABAC-B7D6-70DB-C46F-87814F78C5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92446" y="2244436"/>
                <a:ext cx="2251452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B794259-B77E-0CAC-25A5-F5CB4A47F7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8870" y="1999614"/>
                <a:ext cx="0" cy="215169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F5B8C5D-A751-3C3C-A0D7-306F3890F2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87232" y="1999614"/>
                <a:ext cx="0" cy="215169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C645B16-1394-BA0F-51E9-BAD2C6BD61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0640" y="1999614"/>
                <a:ext cx="0" cy="215169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B8FA445-D0E4-A4AA-BE5A-A1A376403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5826" y="2097414"/>
                <a:ext cx="343913" cy="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8017DFC-12F8-9FDC-0328-262435ECD4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7232" y="2097414"/>
                <a:ext cx="2253408" cy="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headEnd type="arrow" w="med" len="med"/>
                <a:tailEnd type="arrow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2F82B1-8CBC-84A7-5814-4FAB9B0270B0}"/>
                  </a:ext>
                </a:extLst>
              </p:cNvPr>
              <p:cNvSpPr txBox="1"/>
              <p:nvPr/>
            </p:nvSpPr>
            <p:spPr>
              <a:xfrm>
                <a:off x="1372504" y="1865444"/>
                <a:ext cx="487313" cy="1615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>
                    <a:solidFill>
                      <a:srgbClr val="FFFF00"/>
                    </a:solidFill>
                  </a:rPr>
                  <a:t>200 mm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5E6C90A-0DD4-C039-44A0-962B60CDF6AE}"/>
                  </a:ext>
                </a:extLst>
              </p:cNvPr>
              <p:cNvSpPr txBox="1"/>
              <p:nvPr/>
            </p:nvSpPr>
            <p:spPr>
              <a:xfrm>
                <a:off x="2598589" y="1871297"/>
                <a:ext cx="487313" cy="1615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>
                    <a:solidFill>
                      <a:srgbClr val="FFFF00"/>
                    </a:solidFill>
                  </a:rPr>
                  <a:t>900 mm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C31B89-1D42-CF34-B44D-A9E8E2CE01C9}"/>
                  </a:ext>
                </a:extLst>
              </p:cNvPr>
              <p:cNvSpPr txBox="1"/>
              <p:nvPr/>
            </p:nvSpPr>
            <p:spPr>
              <a:xfrm rot="16200000">
                <a:off x="1156148" y="1551822"/>
                <a:ext cx="509755" cy="1615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>
                    <a:solidFill>
                      <a:srgbClr val="FFFF00"/>
                    </a:solidFill>
                  </a:rPr>
                  <a:t>Detector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748C647-15C4-5B50-50C9-61322ED0E9E2}"/>
                  </a:ext>
                </a:extLst>
              </p:cNvPr>
              <p:cNvSpPr txBox="1"/>
              <p:nvPr/>
            </p:nvSpPr>
            <p:spPr>
              <a:xfrm rot="16200000">
                <a:off x="1400368" y="1427589"/>
                <a:ext cx="758221" cy="1615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>
                    <a:solidFill>
                      <a:srgbClr val="FFFF00"/>
                    </a:solidFill>
                  </a:rPr>
                  <a:t>Coded mask</a:t>
                </a:r>
              </a:p>
            </p:txBody>
          </p:sp>
        </p:grpSp>
      </p:grp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6CBB1D02-4999-F213-F9A3-A25ADCD639A4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BBBC9E-B52B-85F9-8E7C-32A9AA43AFDB}"/>
              </a:ext>
            </a:extLst>
          </p:cNvPr>
          <p:cNvGrpSpPr/>
          <p:nvPr/>
        </p:nvGrpSpPr>
        <p:grpSpPr>
          <a:xfrm>
            <a:off x="5852771" y="2985037"/>
            <a:ext cx="2468880" cy="2052195"/>
            <a:chOff x="5852771" y="2985037"/>
            <a:chExt cx="2468880" cy="205219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E47CEF2-853F-5DEF-B979-54200D7F8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2771" y="3188525"/>
              <a:ext cx="2468880" cy="184870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EF36053-96AB-31B6-8A25-F2AA453B488D}"/>
                </a:ext>
              </a:extLst>
            </p:cNvPr>
            <p:cNvSpPr txBox="1"/>
            <p:nvPr/>
          </p:nvSpPr>
          <p:spPr>
            <a:xfrm>
              <a:off x="6026185" y="2985037"/>
              <a:ext cx="2223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Wavefront backpropagation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9611134-2EF6-4334-E941-6D648F8939AF}"/>
                </a:ext>
              </a:extLst>
            </p:cNvPr>
            <p:cNvSpPr txBox="1"/>
            <p:nvPr/>
          </p:nvSpPr>
          <p:spPr>
            <a:xfrm>
              <a:off x="7457930" y="3380193"/>
              <a:ext cx="7081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Focal plane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931F04-E6E0-64DA-63E7-F606459521F7}"/>
              </a:ext>
            </a:extLst>
          </p:cNvPr>
          <p:cNvSpPr txBox="1"/>
          <p:nvPr/>
        </p:nvSpPr>
        <p:spPr>
          <a:xfrm>
            <a:off x="6554791" y="247017"/>
            <a:ext cx="25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238811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FD7BCFE-3A41-11A2-ACC5-D40EEB880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78" y="83310"/>
            <a:ext cx="8561925" cy="621711"/>
          </a:xfrm>
        </p:spPr>
        <p:txBody>
          <a:bodyPr anchor="t"/>
          <a:lstStyle/>
          <a:p>
            <a:r>
              <a:rPr lang="en-US" cap="none" dirty="0"/>
              <a:t>AI/ML-driven alignment, stabilization and control of beamline optics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805BBB-5EEB-D9DE-AEDD-03D49DB962A5}"/>
              </a:ext>
            </a:extLst>
          </p:cNvPr>
          <p:cNvSpPr txBox="1"/>
          <p:nvPr/>
        </p:nvSpPr>
        <p:spPr>
          <a:xfrm>
            <a:off x="479024" y="3333189"/>
            <a:ext cx="3645539" cy="1449628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optics automation system combining adaptive optics, wavefront sensing, and ML/AI control algorithm for beamline auto-alignment/focusing and wavefront control:</a:t>
            </a:r>
          </a:p>
          <a:p>
            <a:pPr marL="231775" indent="-112713">
              <a:lnSpc>
                <a:spcPct val="90000"/>
              </a:lnSpc>
              <a:buFontTx/>
              <a:buChar char="-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Portable and non-invasive</a:t>
            </a:r>
          </a:p>
          <a:p>
            <a:pPr marL="231775" indent="-112713">
              <a:lnSpc>
                <a:spcPct val="90000"/>
              </a:lnSpc>
              <a:buFontTx/>
              <a:buChar char="-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 tested on digital twin</a:t>
            </a:r>
          </a:p>
          <a:p>
            <a:pPr marL="231775" indent="-112713">
              <a:lnSpc>
                <a:spcPct val="90000"/>
              </a:lnSpc>
              <a:buFontTx/>
              <a:buChar char="-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and configurable via GUI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D7922E06-9C26-298E-4B8F-180086A31D0F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8FAF6C7-9280-29CF-44DA-FE4AC8892BFB}"/>
              </a:ext>
            </a:extLst>
          </p:cNvPr>
          <p:cNvGrpSpPr/>
          <p:nvPr/>
        </p:nvGrpSpPr>
        <p:grpSpPr>
          <a:xfrm>
            <a:off x="334650" y="669934"/>
            <a:ext cx="8751376" cy="4067719"/>
            <a:chOff x="334650" y="669934"/>
            <a:chExt cx="8751376" cy="406771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B87610-006F-B956-54E3-46F88A617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6019" y="669934"/>
              <a:ext cx="4675171" cy="2683229"/>
            </a:xfrm>
            <a:prstGeom prst="rect">
              <a:avLst/>
            </a:prstGeom>
          </p:spPr>
        </p:pic>
        <p:pic>
          <p:nvPicPr>
            <p:cNvPr id="13" name="Picture 12" descr="A diagram of a diagram of a knife&#10;&#10;Description automatically generated with medium confidence">
              <a:extLst>
                <a:ext uri="{FF2B5EF4-FFF2-40B4-BE49-F238E27FC236}">
                  <a16:creationId xmlns:a16="http://schemas.microsoft.com/office/drawing/2014/main" id="{E8A2AA27-4671-ACA8-8FE7-0BB662220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08" b="3988"/>
            <a:stretch/>
          </p:blipFill>
          <p:spPr>
            <a:xfrm>
              <a:off x="4996907" y="3488704"/>
              <a:ext cx="2149559" cy="1248949"/>
            </a:xfrm>
            <a:prstGeom prst="rect">
              <a:avLst/>
            </a:prstGeom>
            <a:ln w="25400">
              <a:solidFill>
                <a:schemeClr val="accent4"/>
              </a:solidFill>
            </a:ln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FEA3449E-B24E-1AFF-EB71-CCA7CAE9B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842" y="3465312"/>
              <a:ext cx="1036185" cy="621711"/>
            </a:xfrm>
            <a:prstGeom prst="rect">
              <a:avLst/>
            </a:prstGeom>
          </p:spPr>
        </p:pic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3C8466B9-F8B2-2A40-F337-AA7B5A344984}"/>
                </a:ext>
              </a:extLst>
            </p:cNvPr>
            <p:cNvCxnSpPr>
              <a:cxnSpLocks/>
              <a:stCxn id="11" idx="2"/>
              <a:endCxn id="13" idx="3"/>
            </p:cNvCxnSpPr>
            <p:nvPr/>
          </p:nvCxnSpPr>
          <p:spPr>
            <a:xfrm rot="5400000">
              <a:off x="6914702" y="3584926"/>
              <a:ext cx="760017" cy="296488"/>
            </a:xfrm>
            <a:prstGeom prst="bentConnector2">
              <a:avLst/>
            </a:prstGeom>
            <a:ln w="25400">
              <a:solidFill>
                <a:schemeClr val="accent4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3CF5CB-8B71-699D-40AC-D4E15593A32C}"/>
                </a:ext>
              </a:extLst>
            </p:cNvPr>
            <p:cNvSpPr txBox="1"/>
            <p:nvPr/>
          </p:nvSpPr>
          <p:spPr>
            <a:xfrm>
              <a:off x="7251174" y="4267562"/>
              <a:ext cx="1037769" cy="4062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txBody>
            <a:bodyPr wrap="square" lIns="18288" tIns="18288" rIns="18288" bIns="18288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</a:rPr>
                <a:t>Ultra-realistic digital twin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466655-A338-3A61-689A-5BA476EF10CC}"/>
                </a:ext>
              </a:extLst>
            </p:cNvPr>
            <p:cNvSpPr txBox="1"/>
            <p:nvPr/>
          </p:nvSpPr>
          <p:spPr>
            <a:xfrm>
              <a:off x="6892345" y="2066905"/>
              <a:ext cx="112723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Zoom Optics</a:t>
              </a:r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79A84791-7485-96E8-FEFB-6B8DB516244C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2546994" y="2093481"/>
              <a:ext cx="2449913" cy="2019698"/>
            </a:xfrm>
            <a:prstGeom prst="bentConnector3">
              <a:avLst>
                <a:gd name="adj1" fmla="val 82185"/>
              </a:avLst>
            </a:prstGeom>
            <a:ln w="2540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4F470B35-BA75-46A7-9308-6BA0777E3871}"/>
                </a:ext>
              </a:extLst>
            </p:cNvPr>
            <p:cNvCxnSpPr>
              <a:cxnSpLocks/>
              <a:stCxn id="3" idx="3"/>
              <a:endCxn id="11" idx="1"/>
            </p:cNvCxnSpPr>
            <p:nvPr/>
          </p:nvCxnSpPr>
          <p:spPr>
            <a:xfrm>
              <a:off x="2674568" y="1933813"/>
              <a:ext cx="4223190" cy="914721"/>
            </a:xfrm>
            <a:prstGeom prst="bentConnector3">
              <a:avLst>
                <a:gd name="adj1" fmla="val 47333"/>
              </a:avLst>
            </a:prstGeom>
            <a:ln w="25400">
              <a:solidFill>
                <a:schemeClr val="accent3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8DC1EF5-ED7A-C81F-99C1-097794B0368C}"/>
                </a:ext>
              </a:extLst>
            </p:cNvPr>
            <p:cNvSpPr txBox="1"/>
            <p:nvPr/>
          </p:nvSpPr>
          <p:spPr>
            <a:xfrm>
              <a:off x="3505330" y="2719865"/>
              <a:ext cx="985880" cy="406265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lIns="18288" tIns="18288" rIns="18288" bIns="18288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2"/>
                  </a:solidFill>
                </a:rPr>
                <a:t>Test &amp; </a:t>
              </a:r>
            </a:p>
            <a:p>
              <a:pPr algn="ctr"/>
              <a:r>
                <a:rPr lang="en-US" sz="1200" b="1" dirty="0">
                  <a:solidFill>
                    <a:schemeClr val="tx2"/>
                  </a:solidFill>
                </a:rPr>
                <a:t>user training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880E888-C032-52EF-8E30-7B57EC86F7CF}"/>
                </a:ext>
              </a:extLst>
            </p:cNvPr>
            <p:cNvSpPr txBox="1"/>
            <p:nvPr/>
          </p:nvSpPr>
          <p:spPr>
            <a:xfrm>
              <a:off x="4719223" y="2909745"/>
              <a:ext cx="2147107" cy="2215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lIns="18288" tIns="18288" rIns="18288" bIns="18288" rtlCol="0">
              <a:spAutoFit/>
            </a:bodyPr>
            <a:lstStyle/>
            <a:p>
              <a:r>
                <a:rPr lang="en-US" sz="1200" b="1" dirty="0" err="1">
                  <a:solidFill>
                    <a:schemeClr val="accent3"/>
                  </a:solidFill>
                </a:rPr>
                <a:t>Autoalignment</a:t>
              </a:r>
              <a:r>
                <a:rPr lang="en-US" sz="1200" b="1" dirty="0">
                  <a:solidFill>
                    <a:schemeClr val="accent3"/>
                  </a:solidFill>
                </a:rPr>
                <a:t>/autofocusing</a:t>
              </a:r>
            </a:p>
          </p:txBody>
        </p: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EE594A16-E62B-47F7-75D6-3617CDEBFD73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 flipV="1">
              <a:off x="2604052" y="1431575"/>
              <a:ext cx="5314393" cy="355890"/>
            </a:xfrm>
            <a:prstGeom prst="bentConnector3">
              <a:avLst>
                <a:gd name="adj1" fmla="val 36285"/>
              </a:avLst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AEC18466-2685-9F26-CF99-167D7FD5339F}"/>
                </a:ext>
              </a:extLst>
            </p:cNvPr>
            <p:cNvCxnSpPr>
              <a:cxnSpLocks/>
              <a:stCxn id="11" idx="3"/>
              <a:endCxn id="41" idx="2"/>
            </p:cNvCxnSpPr>
            <p:nvPr/>
          </p:nvCxnSpPr>
          <p:spPr>
            <a:xfrm flipV="1">
              <a:off x="7988149" y="2621087"/>
              <a:ext cx="476155" cy="227447"/>
            </a:xfrm>
            <a:prstGeom prst="bentConnector2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D23D63-95A1-995D-840A-AD6281398B86}"/>
                </a:ext>
              </a:extLst>
            </p:cNvPr>
            <p:cNvSpPr txBox="1"/>
            <p:nvPr/>
          </p:nvSpPr>
          <p:spPr>
            <a:xfrm>
              <a:off x="6125313" y="1165665"/>
              <a:ext cx="1644746" cy="2215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18288" tIns="18288" rIns="18288" bIns="18288">
              <a:spAutoFit/>
            </a:bodyPr>
            <a:lstStyle/>
            <a:p>
              <a:r>
                <a:rPr lang="en-US" sz="1200" b="1" dirty="0">
                  <a:solidFill>
                    <a:schemeClr val="accent6">
                      <a:lumMod val="75000"/>
                    </a:schemeClr>
                  </a:solidFill>
                </a:rPr>
                <a:t>Wavefront Correction</a:t>
              </a:r>
              <a:endParaRPr lang="en-US" sz="12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F6FEC5-DAC7-BEA0-4663-91F10F5CEEF3}"/>
                </a:ext>
              </a:extLst>
            </p:cNvPr>
            <p:cNvSpPr txBox="1"/>
            <p:nvPr/>
          </p:nvSpPr>
          <p:spPr>
            <a:xfrm>
              <a:off x="7842579" y="926946"/>
              <a:ext cx="1243447" cy="2215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" tIns="18288" rIns="18288" bIns="18288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6">
                      <a:lumMod val="75000"/>
                    </a:schemeClr>
                  </a:solidFill>
                </a:rPr>
                <a:t>Adaptive optics</a:t>
              </a:r>
            </a:p>
          </p:txBody>
        </p:sp>
        <p:pic>
          <p:nvPicPr>
            <p:cNvPr id="3" name="Picture 2" descr="A computer with gears and a diagram&#10;&#10;Description automatically generated with medium confidence">
              <a:extLst>
                <a:ext uri="{FF2B5EF4-FFF2-40B4-BE49-F238E27FC236}">
                  <a16:creationId xmlns:a16="http://schemas.microsoft.com/office/drawing/2014/main" id="{30091D73-428C-7F50-D1DB-28484C19A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670" y="920311"/>
              <a:ext cx="2145898" cy="2027004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941104F-FC26-9373-2A27-4E38C279D9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896" y="2449797"/>
              <a:ext cx="509849" cy="326490"/>
            </a:xfrm>
            <a:prstGeom prst="straightConnector1">
              <a:avLst/>
            </a:prstGeom>
            <a:ln w="25400">
              <a:solidFill>
                <a:schemeClr val="accent3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1CBF9F-9AF0-F7BC-0FA2-2FCDEA9CC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4650" y="2513397"/>
              <a:ext cx="716004" cy="67633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6106855-925E-6CE9-EA36-FD866AA36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4" t="26385" r="8911" b="5537"/>
            <a:stretch/>
          </p:blipFill>
          <p:spPr>
            <a:xfrm>
              <a:off x="7918445" y="1179007"/>
              <a:ext cx="1097280" cy="505135"/>
            </a:xfrm>
            <a:prstGeom prst="rect">
              <a:avLst/>
            </a:prstGeom>
          </p:spPr>
        </p:pic>
        <p:pic>
          <p:nvPicPr>
            <p:cNvPr id="41" name="Picture 40" descr="2018-06-20 10.21.50">
              <a:extLst>
                <a:ext uri="{FF2B5EF4-FFF2-40B4-BE49-F238E27FC236}">
                  <a16:creationId xmlns:a16="http://schemas.microsoft.com/office/drawing/2014/main" id="{9170287C-0856-70A6-944E-1E7FFBF0E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11651" y="1706687"/>
              <a:ext cx="705305" cy="9144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18C444-25FC-FC10-E9DC-2720BB9E3E28}"/>
                </a:ext>
              </a:extLst>
            </p:cNvPr>
            <p:cNvSpPr/>
            <p:nvPr/>
          </p:nvSpPr>
          <p:spPr>
            <a:xfrm>
              <a:off x="6897758" y="2343905"/>
              <a:ext cx="1090391" cy="10092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CF04743-AFD9-6DAA-B357-3625089D7667}"/>
              </a:ext>
            </a:extLst>
          </p:cNvPr>
          <p:cNvSpPr txBox="1"/>
          <p:nvPr/>
        </p:nvSpPr>
        <p:spPr>
          <a:xfrm>
            <a:off x="2301793" y="4761045"/>
            <a:ext cx="41275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L. Rebuffi, et al., Opt. Express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21264 (2023). doi:10.1364/OE.488189</a:t>
            </a:r>
          </a:p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L. Rebuffi, et al., Opt. Express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39514 (2023). doi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10.1364/OE.505289</a:t>
            </a:r>
            <a:endParaRPr lang="en-US" sz="10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7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-10684"/>
            <a:ext cx="9143999" cy="449937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9724" y="238636"/>
            <a:ext cx="6279676" cy="62171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i="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Acknowledgement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8964" y="3659696"/>
            <a:ext cx="2371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BAC6-6CBF-4AD3-A8A1-23777D5929D2}"/>
              </a:ext>
            </a:extLst>
          </p:cNvPr>
          <p:cNvSpPr txBox="1"/>
          <p:nvPr/>
        </p:nvSpPr>
        <p:spPr>
          <a:xfrm>
            <a:off x="363938" y="860347"/>
            <a:ext cx="3401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>
                <a:solidFill>
                  <a:schemeClr val="bg1"/>
                </a:solidFill>
              </a:rPr>
              <a:t>Zhi Qiao (former APS postdoc)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Matthew Highland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Matthew Frith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Luca Rebuffi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Michael Wojcik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Lahsen Assoufid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510C1E-D754-4BB8-BE3A-AEA83A5BBBA6}"/>
              </a:ext>
            </a:extLst>
          </p:cNvPr>
          <p:cNvSpPr/>
          <p:nvPr/>
        </p:nvSpPr>
        <p:spPr>
          <a:xfrm>
            <a:off x="363938" y="3472593"/>
            <a:ext cx="5109279" cy="897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2000"/>
              </a:lnSpc>
              <a:spcAft>
                <a:spcPts val="1400"/>
              </a:spcAft>
            </a:pPr>
            <a:r>
              <a:rPr lang="en-US" sz="1600" dirty="0">
                <a:solidFill>
                  <a:schemeClr val="bg1"/>
                </a:solidFill>
                <a:latin typeface="+mj-lt"/>
                <a:ea typeface="Cambria" panose="02040503050406030204" pitchFamily="18" charset="0"/>
                <a:cs typeface="Cambria" panose="02040503050406030204" pitchFamily="18" charset="0"/>
              </a:rPr>
              <a:t>This work was supported by the US Department of Energy, Office of Science, Office of Basic Energy Sciences, under Contract No. DE-AC02-06CH11357.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B8265-0B4C-44A7-9FAA-F03F1AF9418D}"/>
              </a:ext>
            </a:extLst>
          </p:cNvPr>
          <p:cNvSpPr txBox="1"/>
          <p:nvPr/>
        </p:nvSpPr>
        <p:spPr>
          <a:xfrm>
            <a:off x="4218365" y="858497"/>
            <a:ext cx="48993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>
                <a:solidFill>
                  <a:schemeClr val="bg1"/>
                </a:solidFill>
              </a:rPr>
              <a:t>Kazuto Yamauchi (OSAKA Uni.)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Takato Inoue (Nagoya Uni.)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Yoshio Ichii (JTEC Corporation, now at SLAC)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JTEC Corporation</a:t>
            </a:r>
          </a:p>
          <a:p>
            <a:pPr marL="0" lvl="1"/>
            <a:endParaRPr lang="en-US" dirty="0">
              <a:solidFill>
                <a:schemeClr val="bg1"/>
              </a:solidFill>
            </a:endParaRP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Gautam Gunjala (former UC Berkeley student)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Antoine Wojdyla (ALS-LBNL)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Kenneth Goldberg (ALS-LBNL)</a:t>
            </a:r>
          </a:p>
          <a:p>
            <a:pPr marL="0" lvl="1"/>
            <a:r>
              <a:rPr lang="en-US" dirty="0">
                <a:solidFill>
                  <a:schemeClr val="bg1"/>
                </a:solidFill>
              </a:rPr>
              <a:t>Laura Waller (UC Berkeley)</a:t>
            </a:r>
          </a:p>
        </p:txBody>
      </p:sp>
    </p:spTree>
    <p:extLst>
      <p:ext uri="{BB962C8B-B14F-4D97-AF65-F5344CB8AC3E}">
        <p14:creationId xmlns:p14="http://schemas.microsoft.com/office/powerpoint/2010/main" val="64947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6F020-5175-68D4-56C0-59C1B84AB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X-ray mirror shapes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655B8-06F3-CEFC-BBC3-B83B241B8C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1D focusing/collimating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0369FCF-7F20-CD60-F5B9-504180A8DB96}"/>
              </a:ext>
            </a:extLst>
          </p:cNvPr>
          <p:cNvSpPr txBox="1"/>
          <p:nvPr/>
        </p:nvSpPr>
        <p:spPr>
          <a:xfrm>
            <a:off x="458414" y="2221564"/>
            <a:ext cx="2196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Elliptical mirror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source → real focus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013DD0B-F0F9-44D4-DB2F-3045B8618746}"/>
              </a:ext>
            </a:extLst>
          </p:cNvPr>
          <p:cNvSpPr txBox="1"/>
          <p:nvPr/>
        </p:nvSpPr>
        <p:spPr>
          <a:xfrm>
            <a:off x="5005859" y="2497751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Parabolic mirror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beam → real focus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74ADB25-CE30-2332-894F-71DC6DC93BC2}"/>
              </a:ext>
            </a:extLst>
          </p:cNvPr>
          <p:cNvSpPr txBox="1"/>
          <p:nvPr/>
        </p:nvSpPr>
        <p:spPr>
          <a:xfrm>
            <a:off x="5015785" y="4471839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Parabolic mirror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source → parallel beam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818E0105-9FF2-EA51-847B-78763DBE5995}"/>
              </a:ext>
            </a:extLst>
          </p:cNvPr>
          <p:cNvGrpSpPr/>
          <p:nvPr/>
        </p:nvGrpSpPr>
        <p:grpSpPr>
          <a:xfrm>
            <a:off x="5011349" y="1107482"/>
            <a:ext cx="3558072" cy="1422011"/>
            <a:chOff x="5015770" y="1056636"/>
            <a:chExt cx="3558072" cy="1422011"/>
          </a:xfrm>
        </p:grpSpPr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3E7B4010-D943-9A3E-2F5C-0060141B7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13" b="10491"/>
            <a:stretch/>
          </p:blipFill>
          <p:spPr>
            <a:xfrm rot="16200000">
              <a:off x="6083800" y="-11394"/>
              <a:ext cx="1422011" cy="3558072"/>
            </a:xfrm>
            <a:prstGeom prst="rect">
              <a:avLst/>
            </a:prstGeom>
          </p:spPr>
        </p:pic>
        <p:sp>
          <p:nvSpPr>
            <p:cNvPr id="132" name="Line 15">
              <a:extLst>
                <a:ext uri="{FF2B5EF4-FFF2-40B4-BE49-F238E27FC236}">
                  <a16:creationId xmlns:a16="http://schemas.microsoft.com/office/drawing/2014/main" id="{DF37747A-B5AE-AE86-6059-9B11ADCE5F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8814" y="2228053"/>
              <a:ext cx="203506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3" name="Line 16">
              <a:extLst>
                <a:ext uri="{FF2B5EF4-FFF2-40B4-BE49-F238E27FC236}">
                  <a16:creationId xmlns:a16="http://schemas.microsoft.com/office/drawing/2014/main" id="{AF1E090C-CE0B-6B8C-9EE7-291491D23D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10400" y="1775883"/>
              <a:ext cx="1245658" cy="45217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4" name="Line 17">
              <a:extLst>
                <a:ext uri="{FF2B5EF4-FFF2-40B4-BE49-F238E27FC236}">
                  <a16:creationId xmlns:a16="http://schemas.microsoft.com/office/drawing/2014/main" id="{AAA2C4D2-917A-5BCF-F3D8-3D08BFF5D6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98814" y="2104398"/>
              <a:ext cx="2655949" cy="37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5" name="Line 18">
              <a:extLst>
                <a:ext uri="{FF2B5EF4-FFF2-40B4-BE49-F238E27FC236}">
                  <a16:creationId xmlns:a16="http://schemas.microsoft.com/office/drawing/2014/main" id="{A58DCA0A-4B77-F8C4-8601-CFF2427724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17365" y="1787524"/>
              <a:ext cx="539945" cy="33778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38" name="Text Box 22">
              <a:extLst>
                <a:ext uri="{FF2B5EF4-FFF2-40B4-BE49-F238E27FC236}">
                  <a16:creationId xmlns:a16="http://schemas.microsoft.com/office/drawing/2014/main" id="{A1E8C44A-0A05-ABE1-E001-72206B0464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55521" y="2286771"/>
              <a:ext cx="50758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Mirror</a:t>
              </a:r>
            </a:p>
          </p:txBody>
        </p:sp>
        <p:sp>
          <p:nvSpPr>
            <p:cNvPr id="139" name="Text Box 23">
              <a:extLst>
                <a:ext uri="{FF2B5EF4-FFF2-40B4-BE49-F238E27FC236}">
                  <a16:creationId xmlns:a16="http://schemas.microsoft.com/office/drawing/2014/main" id="{C1FA1E36-DD74-911A-6EF2-2B1DCAF75D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96134" y="1575693"/>
              <a:ext cx="416618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</a:t>
              </a:r>
            </a:p>
          </p:txBody>
        </p:sp>
        <p:sp>
          <p:nvSpPr>
            <p:cNvPr id="140" name="Line 17">
              <a:extLst>
                <a:ext uri="{FF2B5EF4-FFF2-40B4-BE49-F238E27FC236}">
                  <a16:creationId xmlns:a16="http://schemas.microsoft.com/office/drawing/2014/main" id="{8BD6E8BF-8767-FC9C-D6BF-E7C06780C0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8814" y="2169773"/>
              <a:ext cx="228059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1" name="Line 17">
              <a:extLst>
                <a:ext uri="{FF2B5EF4-FFF2-40B4-BE49-F238E27FC236}">
                  <a16:creationId xmlns:a16="http://schemas.microsoft.com/office/drawing/2014/main" id="{FB0403C4-5A94-A9B7-AA78-BE7222F6C5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28413" y="1787524"/>
              <a:ext cx="1018457" cy="43101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42" name="Oval 14">
              <a:extLst>
                <a:ext uri="{FF2B5EF4-FFF2-40B4-BE49-F238E27FC236}">
                  <a16:creationId xmlns:a16="http://schemas.microsoft.com/office/drawing/2014/main" id="{9C873FFA-426A-3FB7-6BE4-89CFA1555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8827" y="1763954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5BB17C6-46E5-8EB9-C633-2D22A3FCE123}"/>
                </a:ext>
              </a:extLst>
            </p:cNvPr>
            <p:cNvSpPr/>
            <p:nvPr/>
          </p:nvSpPr>
          <p:spPr>
            <a:xfrm rot="21034159">
              <a:off x="6953061" y="2175369"/>
              <a:ext cx="841249" cy="1022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70DBF10-3887-D939-FFDB-877404FC71CF}"/>
              </a:ext>
            </a:extLst>
          </p:cNvPr>
          <p:cNvGrpSpPr/>
          <p:nvPr/>
        </p:nvGrpSpPr>
        <p:grpSpPr>
          <a:xfrm flipH="1">
            <a:off x="5094393" y="3069061"/>
            <a:ext cx="3558072" cy="1422011"/>
            <a:chOff x="5015770" y="1056636"/>
            <a:chExt cx="3558072" cy="1422011"/>
          </a:xfrm>
        </p:grpSpPr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BDE18C98-E99C-D7D0-9579-11173BE11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13" b="10491"/>
            <a:stretch/>
          </p:blipFill>
          <p:spPr>
            <a:xfrm rot="16200000">
              <a:off x="6083800" y="-11394"/>
              <a:ext cx="1422011" cy="3558072"/>
            </a:xfrm>
            <a:prstGeom prst="rect">
              <a:avLst/>
            </a:prstGeom>
          </p:spPr>
        </p:pic>
        <p:sp>
          <p:nvSpPr>
            <p:cNvPr id="207" name="Line 15">
              <a:extLst>
                <a:ext uri="{FF2B5EF4-FFF2-40B4-BE49-F238E27FC236}">
                  <a16:creationId xmlns:a16="http://schemas.microsoft.com/office/drawing/2014/main" id="{811DE338-FD96-30C5-D16F-13A521D96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8814" y="2228053"/>
              <a:ext cx="2035060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8" name="Line 16">
              <a:extLst>
                <a:ext uri="{FF2B5EF4-FFF2-40B4-BE49-F238E27FC236}">
                  <a16:creationId xmlns:a16="http://schemas.microsoft.com/office/drawing/2014/main" id="{F339AD89-A224-5808-01AE-3F6692FAD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10400" y="1775883"/>
              <a:ext cx="1245658" cy="45217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9" name="Line 17">
              <a:extLst>
                <a:ext uri="{FF2B5EF4-FFF2-40B4-BE49-F238E27FC236}">
                  <a16:creationId xmlns:a16="http://schemas.microsoft.com/office/drawing/2014/main" id="{88588ADC-876A-B3A7-07AC-0BF313725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98814" y="2104398"/>
              <a:ext cx="2655949" cy="37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0" name="Line 18">
              <a:extLst>
                <a:ext uri="{FF2B5EF4-FFF2-40B4-BE49-F238E27FC236}">
                  <a16:creationId xmlns:a16="http://schemas.microsoft.com/office/drawing/2014/main" id="{9CD5744E-F7FA-49E3-1ACA-350D735F52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17365" y="1787524"/>
              <a:ext cx="539945" cy="33778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1" name="Text Box 22">
              <a:extLst>
                <a:ext uri="{FF2B5EF4-FFF2-40B4-BE49-F238E27FC236}">
                  <a16:creationId xmlns:a16="http://schemas.microsoft.com/office/drawing/2014/main" id="{292BF9E0-5E3B-ABF3-7C19-B0C95EE429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5115" y="2268068"/>
              <a:ext cx="50758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Mirror</a:t>
              </a:r>
            </a:p>
          </p:txBody>
        </p:sp>
        <p:sp>
          <p:nvSpPr>
            <p:cNvPr id="212" name="Text Box 23">
              <a:extLst>
                <a:ext uri="{FF2B5EF4-FFF2-40B4-BE49-F238E27FC236}">
                  <a16:creationId xmlns:a16="http://schemas.microsoft.com/office/drawing/2014/main" id="{237C00F6-2E66-F215-C398-BC0DBDAE26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1593" y="1577386"/>
              <a:ext cx="576452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</a:t>
              </a:r>
            </a:p>
          </p:txBody>
        </p:sp>
        <p:sp>
          <p:nvSpPr>
            <p:cNvPr id="213" name="Line 17">
              <a:extLst>
                <a:ext uri="{FF2B5EF4-FFF2-40B4-BE49-F238E27FC236}">
                  <a16:creationId xmlns:a16="http://schemas.microsoft.com/office/drawing/2014/main" id="{CC88B231-53F2-031F-98D5-8C0020C43A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8814" y="2169773"/>
              <a:ext cx="228059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4" name="Line 17">
              <a:extLst>
                <a:ext uri="{FF2B5EF4-FFF2-40B4-BE49-F238E27FC236}">
                  <a16:creationId xmlns:a16="http://schemas.microsoft.com/office/drawing/2014/main" id="{EE0144BA-5DDA-AF9A-E534-A23A3CC230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28413" y="1787524"/>
              <a:ext cx="1018457" cy="431019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15" name="Oval 14">
              <a:extLst>
                <a:ext uri="{FF2B5EF4-FFF2-40B4-BE49-F238E27FC236}">
                  <a16:creationId xmlns:a16="http://schemas.microsoft.com/office/drawing/2014/main" id="{167BBDC3-96C8-EFDD-3F21-B124C2209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8827" y="1763954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11DCEF3-2EF6-5FCE-F9D6-C8B7525DF511}"/>
                </a:ext>
              </a:extLst>
            </p:cNvPr>
            <p:cNvSpPr/>
            <p:nvPr/>
          </p:nvSpPr>
          <p:spPr>
            <a:xfrm rot="21034159">
              <a:off x="6953061" y="2175369"/>
              <a:ext cx="841249" cy="1022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1C346BFA-380D-BDE7-5F2F-6C55A0B012BF}"/>
              </a:ext>
            </a:extLst>
          </p:cNvPr>
          <p:cNvSpPr txBox="1"/>
          <p:nvPr/>
        </p:nvSpPr>
        <p:spPr>
          <a:xfrm>
            <a:off x="378598" y="3288875"/>
            <a:ext cx="1820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Hyperbolic mirror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source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real focus</a:t>
            </a: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F85BCB2C-F543-DDBA-611D-11D0A4D16CE1}"/>
              </a:ext>
            </a:extLst>
          </p:cNvPr>
          <p:cNvGrpSpPr/>
          <p:nvPr/>
        </p:nvGrpSpPr>
        <p:grpSpPr>
          <a:xfrm>
            <a:off x="1011949" y="3246047"/>
            <a:ext cx="3790565" cy="1782479"/>
            <a:chOff x="1011949" y="3093648"/>
            <a:chExt cx="3790565" cy="1782479"/>
          </a:xfrm>
        </p:grpSpPr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58A4DC06-7A45-39C5-284E-CE19F9450FA1}"/>
                </a:ext>
              </a:extLst>
            </p:cNvPr>
            <p:cNvGrpSpPr/>
            <p:nvPr/>
          </p:nvGrpSpPr>
          <p:grpSpPr>
            <a:xfrm flipH="1">
              <a:off x="1518256" y="3093648"/>
              <a:ext cx="3284258" cy="1782479"/>
              <a:chOff x="733792" y="3332965"/>
              <a:chExt cx="3284258" cy="1782479"/>
            </a:xfrm>
          </p:grpSpPr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3B2CEC35-93A1-124F-963C-E71F8ADCC405}"/>
                  </a:ext>
                </a:extLst>
              </p:cNvPr>
              <p:cNvGrpSpPr/>
              <p:nvPr/>
            </p:nvGrpSpPr>
            <p:grpSpPr>
              <a:xfrm>
                <a:off x="733792" y="3332965"/>
                <a:ext cx="3284258" cy="1356301"/>
                <a:chOff x="733792" y="3332965"/>
                <a:chExt cx="3284258" cy="1356301"/>
              </a:xfrm>
            </p:grpSpPr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FD235004-2983-9F47-4C3A-96F713B492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0343" b="10824"/>
                <a:stretch/>
              </p:blipFill>
              <p:spPr>
                <a:xfrm rot="2717770">
                  <a:off x="2664319" y="3335535"/>
                  <a:ext cx="1356301" cy="1351161"/>
                </a:xfrm>
                <a:prstGeom prst="rect">
                  <a:avLst/>
                </a:prstGeom>
              </p:spPr>
            </p:pic>
            <p:pic>
              <p:nvPicPr>
                <p:cNvPr id="235" name="Picture 234">
                  <a:extLst>
                    <a:ext uri="{FF2B5EF4-FFF2-40B4-BE49-F238E27FC236}">
                      <a16:creationId xmlns:a16="http://schemas.microsoft.com/office/drawing/2014/main" id="{441A44F8-4D57-09D0-7775-2A7DCE4136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0343" b="10824"/>
                <a:stretch/>
              </p:blipFill>
              <p:spPr>
                <a:xfrm rot="18882230" flipH="1">
                  <a:off x="731222" y="3335535"/>
                  <a:ext cx="1356301" cy="1351161"/>
                </a:xfrm>
                <a:prstGeom prst="rect">
                  <a:avLst/>
                </a:prstGeom>
              </p:spPr>
            </p:pic>
          </p:grpSp>
          <p:sp>
            <p:nvSpPr>
              <p:cNvPr id="219" name="Line 15">
                <a:extLst>
                  <a:ext uri="{FF2B5EF4-FFF2-40B4-BE49-F238E27FC236}">
                    <a16:creationId xmlns:a16="http://schemas.microsoft.com/office/drawing/2014/main" id="{C0840167-BE21-6245-1DD3-F16A8FC205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11226" y="4013653"/>
                <a:ext cx="73347" cy="52871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20" name="Line 16">
                <a:extLst>
                  <a:ext uri="{FF2B5EF4-FFF2-40B4-BE49-F238E27FC236}">
                    <a16:creationId xmlns:a16="http://schemas.microsoft.com/office/drawing/2014/main" id="{B06E8710-9203-2FE1-1208-747D9EABED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1642" y="4006579"/>
                <a:ext cx="161529" cy="835295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24" name="Text Box 21">
                <a:extLst>
                  <a:ext uri="{FF2B5EF4-FFF2-40B4-BE49-F238E27FC236}">
                    <a16:creationId xmlns:a16="http://schemas.microsoft.com/office/drawing/2014/main" id="{E1040473-6A75-ECE6-1DB6-B7A7EFAF61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7569" y="3821913"/>
                <a:ext cx="60102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Virtual source</a:t>
                </a:r>
              </a:p>
            </p:txBody>
          </p:sp>
          <p:sp>
            <p:nvSpPr>
              <p:cNvPr id="225" name="Text Box 22">
                <a:extLst>
                  <a:ext uri="{FF2B5EF4-FFF2-40B4-BE49-F238E27FC236}">
                    <a16:creationId xmlns:a16="http://schemas.microsoft.com/office/drawing/2014/main" id="{9A6CD7BB-7786-6E66-8C68-1CCA159AA9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54971" y="4754786"/>
                <a:ext cx="507585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Mirror</a:t>
                </a:r>
              </a:p>
            </p:txBody>
          </p:sp>
          <p:sp>
            <p:nvSpPr>
              <p:cNvPr id="226" name="Text Box 23">
                <a:extLst>
                  <a:ext uri="{FF2B5EF4-FFF2-40B4-BE49-F238E27FC236}">
                    <a16:creationId xmlns:a16="http://schemas.microsoft.com/office/drawing/2014/main" id="{AD0A2BD7-1386-971A-1B7D-CE00FE9047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64620" y="3767762"/>
                <a:ext cx="416618" cy="1846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</p:txBody>
          </p:sp>
          <p:sp>
            <p:nvSpPr>
              <p:cNvPr id="228" name="Line 17">
                <a:extLst>
                  <a:ext uri="{FF2B5EF4-FFF2-40B4-BE49-F238E27FC236}">
                    <a16:creationId xmlns:a16="http://schemas.microsoft.com/office/drawing/2014/main" id="{E5B604FA-D2A9-D09E-08EE-451381E2B6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9797" y="4010913"/>
                <a:ext cx="27249" cy="63517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29" name="Oval 14">
                <a:extLst>
                  <a:ext uri="{FF2B5EF4-FFF2-40B4-BE49-F238E27FC236}">
                    <a16:creationId xmlns:a16="http://schemas.microsoft.com/office/drawing/2014/main" id="{7E5A07FF-E4C6-B551-F550-DE10EFD52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6781" y="3989208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30" name="Oval 13">
                <a:extLst>
                  <a:ext uri="{FF2B5EF4-FFF2-40B4-BE49-F238E27FC236}">
                    <a16:creationId xmlns:a16="http://schemas.microsoft.com/office/drawing/2014/main" id="{005AF4E5-7B87-6E92-A494-597A4A575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3975" y="3989208"/>
                <a:ext cx="43815" cy="4381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B82132EE-8CA9-7651-4C66-5B2A00D3DDBD}"/>
                  </a:ext>
                </a:extLst>
              </p:cNvPr>
              <p:cNvSpPr/>
              <p:nvPr/>
            </p:nvSpPr>
            <p:spPr>
              <a:xfrm rot="3315799">
                <a:off x="2831888" y="4633789"/>
                <a:ext cx="495188" cy="926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Line 17">
                <a:extLst>
                  <a:ext uri="{FF2B5EF4-FFF2-40B4-BE49-F238E27FC236}">
                    <a16:creationId xmlns:a16="http://schemas.microsoft.com/office/drawing/2014/main" id="{76083688-D474-FF5D-B719-BCA087A065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6900" y="4010911"/>
                <a:ext cx="1470146" cy="63517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39" name="Line 17">
                <a:extLst>
                  <a:ext uri="{FF2B5EF4-FFF2-40B4-BE49-F238E27FC236}">
                    <a16:creationId xmlns:a16="http://schemas.microsoft.com/office/drawing/2014/main" id="{A0ACB927-CBB8-53C5-C4DC-FA74A837B0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2269" y="4646083"/>
                <a:ext cx="755916" cy="32659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21" name="Line 17">
                <a:extLst>
                  <a:ext uri="{FF2B5EF4-FFF2-40B4-BE49-F238E27FC236}">
                    <a16:creationId xmlns:a16="http://schemas.microsoft.com/office/drawing/2014/main" id="{0C7AA1C1-EBDE-B368-4B26-7B6AEDAE2A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6900" y="4010910"/>
                <a:ext cx="1357256" cy="48594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40" name="Line 17">
                <a:extLst>
                  <a:ext uri="{FF2B5EF4-FFF2-40B4-BE49-F238E27FC236}">
                    <a16:creationId xmlns:a16="http://schemas.microsoft.com/office/drawing/2014/main" id="{9B9A2951-F8D3-F9BB-B933-80CC54F4A0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86144" y="4491885"/>
                <a:ext cx="951754" cy="340763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41" name="Line 17">
                <a:extLst>
                  <a:ext uri="{FF2B5EF4-FFF2-40B4-BE49-F238E27FC236}">
                    <a16:creationId xmlns:a16="http://schemas.microsoft.com/office/drawing/2014/main" id="{58DFF102-79DE-65C8-DF1D-8696CA273E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8750" y="4010909"/>
                <a:ext cx="1597372" cy="820735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242" name="Line 17">
                <a:extLst>
                  <a:ext uri="{FF2B5EF4-FFF2-40B4-BE49-F238E27FC236}">
                    <a16:creationId xmlns:a16="http://schemas.microsoft.com/office/drawing/2014/main" id="{6A83E3AE-8A20-1EFE-CA91-55FE24EFA4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2016" y="4827678"/>
                <a:ext cx="560070" cy="287766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</p:grp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85890CC-F743-4337-95D5-ADC2F2AE08C0}"/>
                </a:ext>
              </a:extLst>
            </p:cNvPr>
            <p:cNvSpPr txBox="1"/>
            <p:nvPr/>
          </p:nvSpPr>
          <p:spPr>
            <a:xfrm>
              <a:off x="1011949" y="4239005"/>
              <a:ext cx="94095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Converging beam</a:t>
              </a: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1EFD61DB-1259-300F-5DB0-8B483C4CD5FD}"/>
              </a:ext>
            </a:extLst>
          </p:cNvPr>
          <p:cNvGrpSpPr/>
          <p:nvPr/>
        </p:nvGrpSpPr>
        <p:grpSpPr>
          <a:xfrm>
            <a:off x="530756" y="1251744"/>
            <a:ext cx="4112895" cy="1241941"/>
            <a:chOff x="530756" y="1158612"/>
            <a:chExt cx="4112895" cy="1241941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6318BD74-0F13-1EE9-81C9-9705BD801C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0756" y="1158612"/>
              <a:ext cx="4112895" cy="1241941"/>
              <a:chOff x="1314494" y="1311589"/>
              <a:chExt cx="6854825" cy="2069903"/>
            </a:xfrm>
          </p:grpSpPr>
          <p:sp>
            <p:nvSpPr>
              <p:cNvPr id="113" name="Oval 12">
                <a:extLst>
                  <a:ext uri="{FF2B5EF4-FFF2-40B4-BE49-F238E27FC236}">
                    <a16:creationId xmlns:a16="http://schemas.microsoft.com/office/drawing/2014/main" id="{8C0BF374-1057-FF64-6E04-1980C0F910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4494" y="1311589"/>
                <a:ext cx="6854825" cy="17049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sys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16" name="Line 15">
                <a:extLst>
                  <a:ext uri="{FF2B5EF4-FFF2-40B4-BE49-F238E27FC236}">
                    <a16:creationId xmlns:a16="http://schemas.microsoft.com/office/drawing/2014/main" id="{FBB048BC-C8A7-54CC-78AA-41239AACD2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6282" y="2162702"/>
                <a:ext cx="4198937" cy="80941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17" name="Line 16">
                <a:extLst>
                  <a:ext uri="{FF2B5EF4-FFF2-40B4-BE49-F238E27FC236}">
                    <a16:creationId xmlns:a16="http://schemas.microsoft.com/office/drawing/2014/main" id="{D98E37DE-9081-9716-EC24-CF6BE666F3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808707" y="2170110"/>
                <a:ext cx="2020799" cy="80041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18" name="Line 17">
                <a:extLst>
                  <a:ext uri="{FF2B5EF4-FFF2-40B4-BE49-F238E27FC236}">
                    <a16:creationId xmlns:a16="http://schemas.microsoft.com/office/drawing/2014/main" id="{D71DDC13-E38D-5FBA-361A-B2983E07C6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9306" y="2157307"/>
                <a:ext cx="5472853" cy="604682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19" name="Line 18">
                <a:extLst>
                  <a:ext uri="{FF2B5EF4-FFF2-40B4-BE49-F238E27FC236}">
                    <a16:creationId xmlns:a16="http://schemas.microsoft.com/office/drawing/2014/main" id="{73267C65-D9FE-6BB1-CE1A-226AB6676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22160" y="2170110"/>
                <a:ext cx="707346" cy="591879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20" name="Freeform 19">
                <a:extLst>
                  <a:ext uri="{FF2B5EF4-FFF2-40B4-BE49-F238E27FC236}">
                    <a16:creationId xmlns:a16="http://schemas.microsoft.com/office/drawing/2014/main" id="{B30896A9-92B2-3FAB-604C-BB611E031F95}"/>
                  </a:ext>
                </a:extLst>
              </p:cNvPr>
              <p:cNvSpPr>
                <a:spLocks/>
              </p:cNvSpPr>
              <p:nvPr/>
            </p:nvSpPr>
            <p:spPr bwMode="auto">
              <a:xfrm rot="-532840">
                <a:off x="5748382" y="2872102"/>
                <a:ext cx="1441450" cy="192087"/>
              </a:xfrm>
              <a:custGeom>
                <a:avLst/>
                <a:gdLst>
                  <a:gd name="T0" fmla="*/ 0 w 1321"/>
                  <a:gd name="T1" fmla="*/ 2147483647 h 244"/>
                  <a:gd name="T2" fmla="*/ 0 w 1321"/>
                  <a:gd name="T3" fmla="*/ 0 h 244"/>
                  <a:gd name="T4" fmla="*/ 2147483647 w 1321"/>
                  <a:gd name="T5" fmla="*/ 2147483647 h 244"/>
                  <a:gd name="T6" fmla="*/ 2147483647 w 1321"/>
                  <a:gd name="T7" fmla="*/ 2147483647 h 244"/>
                  <a:gd name="T8" fmla="*/ 2147483647 w 1321"/>
                  <a:gd name="T9" fmla="*/ 2147483647 h 244"/>
                  <a:gd name="T10" fmla="*/ 2147483647 w 1321"/>
                  <a:gd name="T11" fmla="*/ 2147483647 h 244"/>
                  <a:gd name="T12" fmla="*/ 2147483647 w 1321"/>
                  <a:gd name="T13" fmla="*/ 2147483647 h 244"/>
                  <a:gd name="T14" fmla="*/ 2147483647 w 1321"/>
                  <a:gd name="T15" fmla="*/ 2147483647 h 244"/>
                  <a:gd name="T16" fmla="*/ 2147483647 w 1321"/>
                  <a:gd name="T17" fmla="*/ 2147483647 h 244"/>
                  <a:gd name="T18" fmla="*/ 2147483647 w 1321"/>
                  <a:gd name="T19" fmla="*/ 2147483647 h 244"/>
                  <a:gd name="T20" fmla="*/ 2147483647 w 1321"/>
                  <a:gd name="T21" fmla="*/ 2147483647 h 244"/>
                  <a:gd name="T22" fmla="*/ 2147483647 w 1321"/>
                  <a:gd name="T23" fmla="*/ 2147483647 h 244"/>
                  <a:gd name="T24" fmla="*/ 2147483647 w 1321"/>
                  <a:gd name="T25" fmla="*/ 2147483647 h 244"/>
                  <a:gd name="T26" fmla="*/ 2147483647 w 1321"/>
                  <a:gd name="T27" fmla="*/ 2147483647 h 244"/>
                  <a:gd name="T28" fmla="*/ 2147483647 w 1321"/>
                  <a:gd name="T29" fmla="*/ 2147483647 h 244"/>
                  <a:gd name="T30" fmla="*/ 2147483647 w 1321"/>
                  <a:gd name="T31" fmla="*/ 2147483647 h 244"/>
                  <a:gd name="T32" fmla="*/ 2147483647 w 1321"/>
                  <a:gd name="T33" fmla="*/ 2147483647 h 244"/>
                  <a:gd name="T34" fmla="*/ 2147483647 w 1321"/>
                  <a:gd name="T35" fmla="*/ 2147483647 h 244"/>
                  <a:gd name="T36" fmla="*/ 2147483647 w 1321"/>
                  <a:gd name="T37" fmla="*/ 2147483647 h 244"/>
                  <a:gd name="T38" fmla="*/ 2147483647 w 1321"/>
                  <a:gd name="T39" fmla="*/ 2147483647 h 244"/>
                  <a:gd name="T40" fmla="*/ 2147483647 w 1321"/>
                  <a:gd name="T41" fmla="*/ 2147483647 h 244"/>
                  <a:gd name="T42" fmla="*/ 2147483647 w 1321"/>
                  <a:gd name="T43" fmla="*/ 2147483647 h 244"/>
                  <a:gd name="T44" fmla="*/ 2147483647 w 1321"/>
                  <a:gd name="T45" fmla="*/ 2147483647 h 244"/>
                  <a:gd name="T46" fmla="*/ 2147483647 w 1321"/>
                  <a:gd name="T47" fmla="*/ 2147483647 h 244"/>
                  <a:gd name="T48" fmla="*/ 2147483647 w 1321"/>
                  <a:gd name="T49" fmla="*/ 2147483647 h 244"/>
                  <a:gd name="T50" fmla="*/ 2147483647 w 1321"/>
                  <a:gd name="T51" fmla="*/ 2147483647 h 244"/>
                  <a:gd name="T52" fmla="*/ 2147483647 w 1321"/>
                  <a:gd name="T53" fmla="*/ 2147483647 h 244"/>
                  <a:gd name="T54" fmla="*/ 2147483647 w 1321"/>
                  <a:gd name="T55" fmla="*/ 2147483647 h 244"/>
                  <a:gd name="T56" fmla="*/ 2147483647 w 1321"/>
                  <a:gd name="T57" fmla="*/ 2147483647 h 244"/>
                  <a:gd name="T58" fmla="*/ 2147483647 w 1321"/>
                  <a:gd name="T59" fmla="*/ 2147483647 h 244"/>
                  <a:gd name="T60" fmla="*/ 2147483647 w 1321"/>
                  <a:gd name="T61" fmla="*/ 2147483647 h 244"/>
                  <a:gd name="T62" fmla="*/ 2147483647 w 1321"/>
                  <a:gd name="T63" fmla="*/ 2147483647 h 244"/>
                  <a:gd name="T64" fmla="*/ 2147483647 w 1321"/>
                  <a:gd name="T65" fmla="*/ 2147483647 h 244"/>
                  <a:gd name="T66" fmla="*/ 2147483647 w 1321"/>
                  <a:gd name="T67" fmla="*/ 2147483647 h 244"/>
                  <a:gd name="T68" fmla="*/ 2147483647 w 1321"/>
                  <a:gd name="T69" fmla="*/ 2147483647 h 244"/>
                  <a:gd name="T70" fmla="*/ 2147483647 w 1321"/>
                  <a:gd name="T71" fmla="*/ 2147483647 h 244"/>
                  <a:gd name="T72" fmla="*/ 2147483647 w 1321"/>
                  <a:gd name="T73" fmla="*/ 2147483647 h 244"/>
                  <a:gd name="T74" fmla="*/ 2147483647 w 1321"/>
                  <a:gd name="T75" fmla="*/ 2147483647 h 244"/>
                  <a:gd name="T76" fmla="*/ 2147483647 w 1321"/>
                  <a:gd name="T77" fmla="*/ 2147483647 h 244"/>
                  <a:gd name="T78" fmla="*/ 2147483647 w 1321"/>
                  <a:gd name="T79" fmla="*/ 2147483647 h 244"/>
                  <a:gd name="T80" fmla="*/ 2147483647 w 1321"/>
                  <a:gd name="T81" fmla="*/ 2147483647 h 244"/>
                  <a:gd name="T82" fmla="*/ 2147483647 w 1321"/>
                  <a:gd name="T83" fmla="*/ 0 h 244"/>
                  <a:gd name="T84" fmla="*/ 2147483647 w 1321"/>
                  <a:gd name="T85" fmla="*/ 2147483647 h 244"/>
                  <a:gd name="T86" fmla="*/ 0 w 1321"/>
                  <a:gd name="T87" fmla="*/ 2147483647 h 24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321" h="244">
                    <a:moveTo>
                      <a:pt x="0" y="244"/>
                    </a:moveTo>
                    <a:lnTo>
                      <a:pt x="0" y="0"/>
                    </a:lnTo>
                    <a:lnTo>
                      <a:pt x="31" y="5"/>
                    </a:lnTo>
                    <a:lnTo>
                      <a:pt x="64" y="10"/>
                    </a:lnTo>
                    <a:lnTo>
                      <a:pt x="98" y="15"/>
                    </a:lnTo>
                    <a:lnTo>
                      <a:pt x="131" y="19"/>
                    </a:lnTo>
                    <a:lnTo>
                      <a:pt x="164" y="24"/>
                    </a:lnTo>
                    <a:lnTo>
                      <a:pt x="198" y="27"/>
                    </a:lnTo>
                    <a:lnTo>
                      <a:pt x="231" y="30"/>
                    </a:lnTo>
                    <a:lnTo>
                      <a:pt x="264" y="34"/>
                    </a:lnTo>
                    <a:lnTo>
                      <a:pt x="295" y="37"/>
                    </a:lnTo>
                    <a:lnTo>
                      <a:pt x="329" y="39"/>
                    </a:lnTo>
                    <a:lnTo>
                      <a:pt x="362" y="42"/>
                    </a:lnTo>
                    <a:lnTo>
                      <a:pt x="395" y="44"/>
                    </a:lnTo>
                    <a:lnTo>
                      <a:pt x="429" y="45"/>
                    </a:lnTo>
                    <a:lnTo>
                      <a:pt x="462" y="47"/>
                    </a:lnTo>
                    <a:lnTo>
                      <a:pt x="495" y="49"/>
                    </a:lnTo>
                    <a:lnTo>
                      <a:pt x="529" y="49"/>
                    </a:lnTo>
                    <a:lnTo>
                      <a:pt x="560" y="50"/>
                    </a:lnTo>
                    <a:lnTo>
                      <a:pt x="593" y="51"/>
                    </a:lnTo>
                    <a:lnTo>
                      <a:pt x="626" y="52"/>
                    </a:lnTo>
                    <a:lnTo>
                      <a:pt x="660" y="52"/>
                    </a:lnTo>
                    <a:lnTo>
                      <a:pt x="693" y="52"/>
                    </a:lnTo>
                    <a:lnTo>
                      <a:pt x="726" y="51"/>
                    </a:lnTo>
                    <a:lnTo>
                      <a:pt x="759" y="50"/>
                    </a:lnTo>
                    <a:lnTo>
                      <a:pt x="793" y="49"/>
                    </a:lnTo>
                    <a:lnTo>
                      <a:pt x="824" y="49"/>
                    </a:lnTo>
                    <a:lnTo>
                      <a:pt x="857" y="47"/>
                    </a:lnTo>
                    <a:lnTo>
                      <a:pt x="891" y="45"/>
                    </a:lnTo>
                    <a:lnTo>
                      <a:pt x="924" y="44"/>
                    </a:lnTo>
                    <a:lnTo>
                      <a:pt x="957" y="42"/>
                    </a:lnTo>
                    <a:lnTo>
                      <a:pt x="990" y="39"/>
                    </a:lnTo>
                    <a:lnTo>
                      <a:pt x="1024" y="37"/>
                    </a:lnTo>
                    <a:lnTo>
                      <a:pt x="1057" y="34"/>
                    </a:lnTo>
                    <a:lnTo>
                      <a:pt x="1088" y="30"/>
                    </a:lnTo>
                    <a:lnTo>
                      <a:pt x="1121" y="27"/>
                    </a:lnTo>
                    <a:lnTo>
                      <a:pt x="1155" y="24"/>
                    </a:lnTo>
                    <a:lnTo>
                      <a:pt x="1188" y="19"/>
                    </a:lnTo>
                    <a:lnTo>
                      <a:pt x="1221" y="15"/>
                    </a:lnTo>
                    <a:lnTo>
                      <a:pt x="1254" y="10"/>
                    </a:lnTo>
                    <a:lnTo>
                      <a:pt x="1288" y="5"/>
                    </a:lnTo>
                    <a:lnTo>
                      <a:pt x="1321" y="0"/>
                    </a:lnTo>
                    <a:lnTo>
                      <a:pt x="1321" y="244"/>
                    </a:lnTo>
                    <a:lnTo>
                      <a:pt x="0" y="244"/>
                    </a:lnTo>
                    <a:close/>
                  </a:path>
                </a:pathLst>
              </a:custGeom>
              <a:noFill/>
              <a:ln w="19050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21" name="Text Box 21">
                <a:extLst>
                  <a:ext uri="{FF2B5EF4-FFF2-40B4-BE49-F238E27FC236}">
                    <a16:creationId xmlns:a16="http://schemas.microsoft.com/office/drawing/2014/main" id="{21D46727-92A9-C9A6-6F30-9BBB07D90F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11357" y="1818054"/>
                <a:ext cx="1001712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</p:txBody>
          </p:sp>
          <p:sp>
            <p:nvSpPr>
              <p:cNvPr id="122" name="Text Box 22">
                <a:extLst>
                  <a:ext uri="{FF2B5EF4-FFF2-40B4-BE49-F238E27FC236}">
                    <a16:creationId xmlns:a16="http://schemas.microsoft.com/office/drawing/2014/main" id="{579DE3D3-E78E-613F-BECF-948E267996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50044" y="3073715"/>
                <a:ext cx="845975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Mirror</a:t>
                </a:r>
              </a:p>
            </p:txBody>
          </p:sp>
          <p:sp>
            <p:nvSpPr>
              <p:cNvPr id="123" name="Text Box 23">
                <a:extLst>
                  <a:ext uri="{FF2B5EF4-FFF2-40B4-BE49-F238E27FC236}">
                    <a16:creationId xmlns:a16="http://schemas.microsoft.com/office/drawing/2014/main" id="{836C00C5-3D17-8DE5-255A-66341F371C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11611" y="1844433"/>
                <a:ext cx="694363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</p:txBody>
          </p:sp>
          <p:sp>
            <p:nvSpPr>
              <p:cNvPr id="124" name="Line 17">
                <a:extLst>
                  <a:ext uri="{FF2B5EF4-FFF2-40B4-BE49-F238E27FC236}">
                    <a16:creationId xmlns:a16="http://schemas.microsoft.com/office/drawing/2014/main" id="{8546EF59-1165-859A-EE83-56B28A2FBD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6282" y="2160588"/>
                <a:ext cx="4805318" cy="73671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25" name="Line 17">
                <a:extLst>
                  <a:ext uri="{FF2B5EF4-FFF2-40B4-BE49-F238E27FC236}">
                    <a16:creationId xmlns:a16="http://schemas.microsoft.com/office/drawing/2014/main" id="{6752A369-B535-D045-DCA4-340632008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51599" y="2167468"/>
                <a:ext cx="1395307" cy="73724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15" name="Oval 14">
                <a:extLst>
                  <a:ext uri="{FF2B5EF4-FFF2-40B4-BE49-F238E27FC236}">
                    <a16:creationId xmlns:a16="http://schemas.microsoft.com/office/drawing/2014/main" id="{4368E4DB-6839-2960-9D6A-6DB813637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99432" y="2133702"/>
                <a:ext cx="73025" cy="7302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14" name="Oval 13">
                <a:extLst>
                  <a:ext uri="{FF2B5EF4-FFF2-40B4-BE49-F238E27FC236}">
                    <a16:creationId xmlns:a16="http://schemas.microsoft.com/office/drawing/2014/main" id="{75A89567-29E5-689C-A15D-AF0A280BF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357" y="2129682"/>
                <a:ext cx="73025" cy="73025"/>
              </a:xfrm>
              <a:prstGeom prst="ellipse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591764D1-541F-492B-6107-5B727D676BA8}"/>
                </a:ext>
              </a:extLst>
            </p:cNvPr>
            <p:cNvSpPr txBox="1"/>
            <p:nvPr/>
          </p:nvSpPr>
          <p:spPr>
            <a:xfrm>
              <a:off x="1735010" y="1540426"/>
              <a:ext cx="135805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Diverging beam</a:t>
              </a:r>
            </a:p>
          </p:txBody>
        </p:sp>
      </p:grp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1BD3CBD-4136-4242-DD8F-9161CC6E5A61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8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EF9CB-74B3-DE22-9CEF-6D7075558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8B154-9E04-8362-025C-E270DC8BD5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2D focusing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2D80A-603E-AA50-CB8B-33DE7C00A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X-ray mirror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B2B63C-BFF6-D551-874D-DB75D57C5863}"/>
              </a:ext>
            </a:extLst>
          </p:cNvPr>
          <p:cNvGrpSpPr/>
          <p:nvPr/>
        </p:nvGrpSpPr>
        <p:grpSpPr>
          <a:xfrm rot="7069253">
            <a:off x="979324" y="1014464"/>
            <a:ext cx="2385540" cy="2426671"/>
            <a:chOff x="1645680" y="743319"/>
            <a:chExt cx="2385540" cy="2426671"/>
          </a:xfrm>
        </p:grpSpPr>
        <p:sp>
          <p:nvSpPr>
            <p:cNvPr id="5" name="Line 22">
              <a:extLst>
                <a:ext uri="{FF2B5EF4-FFF2-40B4-BE49-F238E27FC236}">
                  <a16:creationId xmlns:a16="http://schemas.microsoft.com/office/drawing/2014/main" id="{95C90807-A1A4-31B2-CF8D-9EFCF488891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4400000" flipV="1">
              <a:off x="2356886" y="1060364"/>
              <a:ext cx="1501245" cy="8671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CAB96FF-32E0-F913-4521-3212AA557FE0}"/>
                </a:ext>
              </a:extLst>
            </p:cNvPr>
            <p:cNvGrpSpPr/>
            <p:nvPr/>
          </p:nvGrpSpPr>
          <p:grpSpPr>
            <a:xfrm>
              <a:off x="1645680" y="972961"/>
              <a:ext cx="2385540" cy="2197029"/>
              <a:chOff x="1645680" y="972961"/>
              <a:chExt cx="2385540" cy="219702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E480A53-09C2-66A7-DE1A-5E53C83E35CD}"/>
                  </a:ext>
                </a:extLst>
              </p:cNvPr>
              <p:cNvGrpSpPr/>
              <p:nvPr/>
            </p:nvGrpSpPr>
            <p:grpSpPr>
              <a:xfrm>
                <a:off x="1645680" y="972961"/>
                <a:ext cx="2385540" cy="2197029"/>
                <a:chOff x="2648980" y="1358900"/>
                <a:chExt cx="1104900" cy="1017588"/>
              </a:xfrm>
            </p:grpSpPr>
            <p:sp>
              <p:nvSpPr>
                <p:cNvPr id="9" name="Arc 14">
                  <a:extLst>
                    <a:ext uri="{FF2B5EF4-FFF2-40B4-BE49-F238E27FC236}">
                      <a16:creationId xmlns:a16="http://schemas.microsoft.com/office/drawing/2014/main" id="{E4564D3E-FC40-748C-5524-C78BA73C04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102567">
                  <a:off x="3276480" y="1985728"/>
                  <a:ext cx="347646" cy="208977"/>
                </a:xfrm>
                <a:custGeom>
                  <a:avLst/>
                  <a:gdLst>
                    <a:gd name="T0" fmla="*/ 93638782 w 21184"/>
                    <a:gd name="T1" fmla="*/ 4031959 h 21113"/>
                    <a:gd name="T2" fmla="*/ 20169681 w 21184"/>
                    <a:gd name="T3" fmla="*/ 20177080 h 21113"/>
                    <a:gd name="T4" fmla="*/ 0 w 21184"/>
                    <a:gd name="T5" fmla="*/ 0 h 21113"/>
                    <a:gd name="T6" fmla="*/ 0 60000 65536"/>
                    <a:gd name="T7" fmla="*/ 0 60000 65536"/>
                    <a:gd name="T8" fmla="*/ 0 60000 65536"/>
                    <a:gd name="connsiteX0" fmla="*/ 21183 w 21183"/>
                    <a:gd name="connsiteY0" fmla="*/ 4218 h 21112"/>
                    <a:gd name="connsiteX1" fmla="*/ 4562 w 21183"/>
                    <a:gd name="connsiteY1" fmla="*/ 21112 h 21112"/>
                    <a:gd name="connsiteX0" fmla="*/ 21183 w 21183"/>
                    <a:gd name="connsiteY0" fmla="*/ 4218 h 21112"/>
                    <a:gd name="connsiteX1" fmla="*/ 4562 w 21183"/>
                    <a:gd name="connsiteY1" fmla="*/ 21112 h 21112"/>
                    <a:gd name="connsiteX2" fmla="*/ 0 w 21183"/>
                    <a:gd name="connsiteY2" fmla="*/ 0 h 21112"/>
                    <a:gd name="connsiteX3" fmla="*/ 21183 w 21183"/>
                    <a:gd name="connsiteY3" fmla="*/ 4218 h 21112"/>
                    <a:gd name="connsiteX0" fmla="*/ 21183 w 21183"/>
                    <a:gd name="connsiteY0" fmla="*/ 4218 h 21177"/>
                    <a:gd name="connsiteX1" fmla="*/ 4562 w 21183"/>
                    <a:gd name="connsiteY1" fmla="*/ 21112 h 21177"/>
                    <a:gd name="connsiteX0" fmla="*/ 21183 w 21183"/>
                    <a:gd name="connsiteY0" fmla="*/ 4218 h 21177"/>
                    <a:gd name="connsiteX1" fmla="*/ 4562 w 21183"/>
                    <a:gd name="connsiteY1" fmla="*/ 21112 h 21177"/>
                    <a:gd name="connsiteX2" fmla="*/ 0 w 21183"/>
                    <a:gd name="connsiteY2" fmla="*/ 0 h 21177"/>
                    <a:gd name="connsiteX3" fmla="*/ 21183 w 21183"/>
                    <a:gd name="connsiteY3" fmla="*/ 4218 h 21177"/>
                    <a:gd name="connsiteX0" fmla="*/ 21183 w 21183"/>
                    <a:gd name="connsiteY0" fmla="*/ 4218 h 21216"/>
                    <a:gd name="connsiteX1" fmla="*/ 4562 w 21183"/>
                    <a:gd name="connsiteY1" fmla="*/ 21112 h 21216"/>
                    <a:gd name="connsiteX0" fmla="*/ 21183 w 21183"/>
                    <a:gd name="connsiteY0" fmla="*/ 4218 h 21216"/>
                    <a:gd name="connsiteX1" fmla="*/ 4562 w 21183"/>
                    <a:gd name="connsiteY1" fmla="*/ 21112 h 21216"/>
                    <a:gd name="connsiteX2" fmla="*/ 0 w 21183"/>
                    <a:gd name="connsiteY2" fmla="*/ 0 h 21216"/>
                    <a:gd name="connsiteX3" fmla="*/ 21183 w 21183"/>
                    <a:gd name="connsiteY3" fmla="*/ 4218 h 21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183" h="21216" fill="none" extrusionOk="0">
                      <a:moveTo>
                        <a:pt x="21183" y="4218"/>
                      </a:moveTo>
                      <a:cubicBezTo>
                        <a:pt x="20002" y="17410"/>
                        <a:pt x="14446" y="21989"/>
                        <a:pt x="4562" y="21112"/>
                      </a:cubicBezTo>
                    </a:path>
                    <a:path w="21183" h="21216" stroke="0" extrusionOk="0">
                      <a:moveTo>
                        <a:pt x="21183" y="4218"/>
                      </a:moveTo>
                      <a:cubicBezTo>
                        <a:pt x="19503" y="12658"/>
                        <a:pt x="12973" y="19294"/>
                        <a:pt x="4562" y="21112"/>
                      </a:cubicBezTo>
                      <a:lnTo>
                        <a:pt x="0" y="0"/>
                      </a:lnTo>
                      <a:lnTo>
                        <a:pt x="21183" y="4218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" name="Line 15">
                  <a:extLst>
                    <a:ext uri="{FF2B5EF4-FFF2-40B4-BE49-F238E27FC236}">
                      <a16:creationId xmlns:a16="http://schemas.microsoft.com/office/drawing/2014/main" id="{636CFC3E-03B9-8008-32FA-6A15109393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200000">
                  <a:off x="3349068" y="1987550"/>
                  <a:ext cx="277812" cy="16033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" name="Line 16">
                  <a:extLst>
                    <a:ext uri="{FF2B5EF4-FFF2-40B4-BE49-F238E27FC236}">
                      <a16:creationId xmlns:a16="http://schemas.microsoft.com/office/drawing/2014/main" id="{27C6DB46-887B-336F-CADF-477EA20ED0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4400000" flipV="1">
                  <a:off x="2792648" y="1828007"/>
                  <a:ext cx="695325" cy="40163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" name="Line 17">
                  <a:extLst>
                    <a:ext uri="{FF2B5EF4-FFF2-40B4-BE49-F238E27FC236}">
                      <a16:creationId xmlns:a16="http://schemas.microsoft.com/office/drawing/2014/main" id="{64C2E0FC-A2AE-BD6D-F5B8-66C6FEFFA9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4400000" flipV="1">
                  <a:off x="2793442" y="1504950"/>
                  <a:ext cx="695325" cy="40322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3" name="Line 18">
                  <a:extLst>
                    <a:ext uri="{FF2B5EF4-FFF2-40B4-BE49-F238E27FC236}">
                      <a16:creationId xmlns:a16="http://schemas.microsoft.com/office/drawing/2014/main" id="{DC691152-AA75-2A16-FDE3-BF05CE7EB7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200000">
                  <a:off x="2652155" y="1585912"/>
                  <a:ext cx="279400" cy="16192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Line 19">
                  <a:extLst>
                    <a:ext uri="{FF2B5EF4-FFF2-40B4-BE49-F238E27FC236}">
                      <a16:creationId xmlns:a16="http://schemas.microsoft.com/office/drawing/2014/main" id="{0AB832BD-4FE0-83A4-930D-230C7E8CAB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200000">
                  <a:off x="3581636" y="1747044"/>
                  <a:ext cx="0" cy="21431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" name="Line 20">
                  <a:extLst>
                    <a:ext uri="{FF2B5EF4-FFF2-40B4-BE49-F238E27FC236}">
                      <a16:creationId xmlns:a16="http://schemas.microsoft.com/office/drawing/2014/main" id="{0AF15183-C496-D523-DA75-FA9A4F1320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200000">
                  <a:off x="3582430" y="2068512"/>
                  <a:ext cx="0" cy="21272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Line 21">
                  <a:extLst>
                    <a:ext uri="{FF2B5EF4-FFF2-40B4-BE49-F238E27FC236}">
                      <a16:creationId xmlns:a16="http://schemas.microsoft.com/office/drawing/2014/main" id="{94AF8F35-8B90-ECC6-E9E6-95D87F57A8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200000">
                  <a:off x="3534804" y="1881188"/>
                  <a:ext cx="277813" cy="16033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" name="Line 23">
                  <a:extLst>
                    <a:ext uri="{FF2B5EF4-FFF2-40B4-BE49-F238E27FC236}">
                      <a16:creationId xmlns:a16="http://schemas.microsoft.com/office/drawing/2014/main" id="{DF967BFE-705D-7791-56AD-FF00DBBF0A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7200000">
                  <a:off x="2884724" y="1343818"/>
                  <a:ext cx="0" cy="21431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" name="Arc 24">
                  <a:extLst>
                    <a:ext uri="{FF2B5EF4-FFF2-40B4-BE49-F238E27FC236}">
                      <a16:creationId xmlns:a16="http://schemas.microsoft.com/office/drawing/2014/main" id="{37994FD9-B941-A2F6-E246-AA23E2F279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3497433">
                  <a:off x="2579130" y="1581150"/>
                  <a:ext cx="349250" cy="209550"/>
                </a:xfrm>
                <a:custGeom>
                  <a:avLst/>
                  <a:gdLst>
                    <a:gd name="T0" fmla="*/ 94927779 w 21184"/>
                    <a:gd name="T1" fmla="*/ 4124958 h 21113"/>
                    <a:gd name="T2" fmla="*/ 20447315 w 21184"/>
                    <a:gd name="T3" fmla="*/ 20642536 h 21113"/>
                    <a:gd name="T4" fmla="*/ 0 w 21184"/>
                    <a:gd name="T5" fmla="*/ 0 h 21113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184" h="21113" fill="none" extrusionOk="0">
                      <a:moveTo>
                        <a:pt x="21183" y="4218"/>
                      </a:moveTo>
                      <a:cubicBezTo>
                        <a:pt x="19503" y="12658"/>
                        <a:pt x="12973" y="19294"/>
                        <a:pt x="4562" y="21112"/>
                      </a:cubicBezTo>
                    </a:path>
                    <a:path w="21184" h="21113" stroke="0" extrusionOk="0">
                      <a:moveTo>
                        <a:pt x="21183" y="4218"/>
                      </a:moveTo>
                      <a:cubicBezTo>
                        <a:pt x="19503" y="12658"/>
                        <a:pt x="12973" y="19294"/>
                        <a:pt x="4562" y="21112"/>
                      </a:cubicBezTo>
                      <a:lnTo>
                        <a:pt x="0" y="0"/>
                      </a:lnTo>
                      <a:lnTo>
                        <a:pt x="21183" y="4218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Freeform 46">
                  <a:extLst>
                    <a:ext uri="{FF2B5EF4-FFF2-40B4-BE49-F238E27FC236}">
                      <a16:creationId xmlns:a16="http://schemas.microsoft.com/office/drawing/2014/main" id="{91DB1CDD-D9EA-B3D0-4DF1-E417D51D3D04}"/>
                    </a:ext>
                  </a:extLst>
                </p:cNvPr>
                <p:cNvSpPr/>
                <p:nvPr/>
              </p:nvSpPr>
              <p:spPr>
                <a:xfrm>
                  <a:off x="2795937" y="1507156"/>
                  <a:ext cx="688975" cy="400050"/>
                </a:xfrm>
                <a:custGeom>
                  <a:avLst/>
                  <a:gdLst>
                    <a:gd name="connsiteX0" fmla="*/ 0 w 704850"/>
                    <a:gd name="connsiteY0" fmla="*/ 0 h 419100"/>
                    <a:gd name="connsiteX1" fmla="*/ 704850 w 704850"/>
                    <a:gd name="connsiteY1" fmla="*/ 419100 h 419100"/>
                    <a:gd name="connsiteX0" fmla="*/ 0 w 688975"/>
                    <a:gd name="connsiteY0" fmla="*/ 0 h 400050"/>
                    <a:gd name="connsiteX1" fmla="*/ 688975 w 688975"/>
                    <a:gd name="connsiteY1" fmla="*/ 400050 h 400050"/>
                    <a:gd name="connsiteX0" fmla="*/ 0 w 688975"/>
                    <a:gd name="connsiteY0" fmla="*/ 0 h 400050"/>
                    <a:gd name="connsiteX1" fmla="*/ 688975 w 688975"/>
                    <a:gd name="connsiteY1" fmla="*/ 400050 h 400050"/>
                    <a:gd name="connsiteX0" fmla="*/ 0 w 688975"/>
                    <a:gd name="connsiteY0" fmla="*/ 0 h 400050"/>
                    <a:gd name="connsiteX1" fmla="*/ 688975 w 688975"/>
                    <a:gd name="connsiteY1" fmla="*/ 400050 h 400050"/>
                    <a:gd name="connsiteX0" fmla="*/ 0 w 688975"/>
                    <a:gd name="connsiteY0" fmla="*/ 0 h 400050"/>
                    <a:gd name="connsiteX1" fmla="*/ 688975 w 688975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8975" h="400050">
                      <a:moveTo>
                        <a:pt x="0" y="0"/>
                      </a:moveTo>
                      <a:cubicBezTo>
                        <a:pt x="251883" y="120650"/>
                        <a:pt x="633911" y="282676"/>
                        <a:pt x="688975" y="400050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Freeform 35">
                <a:extLst>
                  <a:ext uri="{FF2B5EF4-FFF2-40B4-BE49-F238E27FC236}">
                    <a16:creationId xmlns:a16="http://schemas.microsoft.com/office/drawing/2014/main" id="{4465E307-BEE3-7C48-6DAF-C14C64C1200C}"/>
                  </a:ext>
                </a:extLst>
              </p:cNvPr>
              <p:cNvSpPr/>
              <p:nvPr/>
            </p:nvSpPr>
            <p:spPr>
              <a:xfrm>
                <a:off x="1957958" y="1977691"/>
                <a:ext cx="1487535" cy="863730"/>
              </a:xfrm>
              <a:custGeom>
                <a:avLst/>
                <a:gdLst>
                  <a:gd name="connsiteX0" fmla="*/ 0 w 704850"/>
                  <a:gd name="connsiteY0" fmla="*/ 0 h 419100"/>
                  <a:gd name="connsiteX1" fmla="*/ 704850 w 704850"/>
                  <a:gd name="connsiteY1" fmla="*/ 419100 h 419100"/>
                  <a:gd name="connsiteX0" fmla="*/ 0 w 688975"/>
                  <a:gd name="connsiteY0" fmla="*/ 0 h 400050"/>
                  <a:gd name="connsiteX1" fmla="*/ 688975 w 688975"/>
                  <a:gd name="connsiteY1" fmla="*/ 400050 h 400050"/>
                  <a:gd name="connsiteX0" fmla="*/ 0 w 688975"/>
                  <a:gd name="connsiteY0" fmla="*/ 0 h 400050"/>
                  <a:gd name="connsiteX1" fmla="*/ 688975 w 688975"/>
                  <a:gd name="connsiteY1" fmla="*/ 400050 h 400050"/>
                  <a:gd name="connsiteX0" fmla="*/ 0 w 688975"/>
                  <a:gd name="connsiteY0" fmla="*/ 0 h 400050"/>
                  <a:gd name="connsiteX1" fmla="*/ 688975 w 688975"/>
                  <a:gd name="connsiteY1" fmla="*/ 400050 h 400050"/>
                  <a:gd name="connsiteX0" fmla="*/ 0 w 688975"/>
                  <a:gd name="connsiteY0" fmla="*/ 0 h 400050"/>
                  <a:gd name="connsiteX1" fmla="*/ 688975 w 688975"/>
                  <a:gd name="connsiteY1" fmla="*/ 40005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975" h="400050">
                    <a:moveTo>
                      <a:pt x="0" y="0"/>
                    </a:moveTo>
                    <a:cubicBezTo>
                      <a:pt x="251883" y="120650"/>
                      <a:pt x="633911" y="282676"/>
                      <a:pt x="688975" y="40005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6809D32-8B02-7F4B-3260-D86502F81F33}"/>
              </a:ext>
            </a:extLst>
          </p:cNvPr>
          <p:cNvSpPr/>
          <p:nvPr/>
        </p:nvSpPr>
        <p:spPr>
          <a:xfrm>
            <a:off x="610060" y="3185937"/>
            <a:ext cx="335885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s-ES_tradnl" sz="1800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Ellipsoidal</a:t>
            </a:r>
            <a:r>
              <a:rPr lang="es-ES_tradnl" sz="1800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1800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  <a:endParaRPr lang="es-ES_tradnl" sz="1800" dirty="0">
              <a:solidFill>
                <a:srgbClr val="012D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Toroidal mirror only approximates to an ellipsoid near the center of the mirror.</a:t>
            </a:r>
            <a:endParaRPr lang="es-ES_tradnl" sz="1800" dirty="0">
              <a:solidFill>
                <a:srgbClr val="012D5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4BC2A2C-A418-6BC9-7F74-6676EBDBA5E7}"/>
              </a:ext>
            </a:extLst>
          </p:cNvPr>
          <p:cNvGrpSpPr/>
          <p:nvPr/>
        </p:nvGrpSpPr>
        <p:grpSpPr>
          <a:xfrm>
            <a:off x="4146541" y="1231226"/>
            <a:ext cx="4515142" cy="2747922"/>
            <a:chOff x="3739858" y="1258673"/>
            <a:chExt cx="4515142" cy="274792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7E08A0-2C2B-D61B-0CFA-FAAD123148D7}"/>
                </a:ext>
              </a:extLst>
            </p:cNvPr>
            <p:cNvGrpSpPr/>
            <p:nvPr/>
          </p:nvGrpSpPr>
          <p:grpSpPr>
            <a:xfrm>
              <a:off x="6034207" y="1258673"/>
              <a:ext cx="1550988" cy="1528763"/>
              <a:chOff x="6034207" y="1258673"/>
              <a:chExt cx="1550988" cy="1528763"/>
            </a:xfrm>
          </p:grpSpPr>
          <p:sp>
            <p:nvSpPr>
              <p:cNvPr id="21" name="Line 17">
                <a:extLst>
                  <a:ext uri="{FF2B5EF4-FFF2-40B4-BE49-F238E27FC236}">
                    <a16:creationId xmlns:a16="http://schemas.microsoft.com/office/drawing/2014/main" id="{0F28F1B0-4C82-F45B-E327-5DC0C7C16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75507" y="2171485"/>
                <a:ext cx="0" cy="614363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Line 18">
                <a:extLst>
                  <a:ext uri="{FF2B5EF4-FFF2-40B4-BE49-F238E27FC236}">
                    <a16:creationId xmlns:a16="http://schemas.microsoft.com/office/drawing/2014/main" id="{8E4AE419-3CC1-4482-8D4F-4EC5E3B78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34207" y="2038135"/>
                <a:ext cx="241300" cy="134938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AA0DABC1-7250-F8A3-EDF6-BE859A95B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4207" y="1258673"/>
                <a:ext cx="1304925" cy="779463"/>
              </a:xfrm>
              <a:custGeom>
                <a:avLst/>
                <a:gdLst>
                  <a:gd name="T0" fmla="*/ 0 w 822"/>
                  <a:gd name="T1" fmla="*/ 491 h 491"/>
                  <a:gd name="T2" fmla="*/ 379 w 822"/>
                  <a:gd name="T3" fmla="*/ 166 h 491"/>
                  <a:gd name="T4" fmla="*/ 822 w 822"/>
                  <a:gd name="T5" fmla="*/ 0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2" h="491">
                    <a:moveTo>
                      <a:pt x="0" y="491"/>
                    </a:moveTo>
                    <a:cubicBezTo>
                      <a:pt x="55" y="394"/>
                      <a:pt x="201" y="269"/>
                      <a:pt x="379" y="166"/>
                    </a:cubicBezTo>
                    <a:cubicBezTo>
                      <a:pt x="542" y="71"/>
                      <a:pt x="710" y="8"/>
                      <a:pt x="822" y="0"/>
                    </a:cubicBez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Line 29">
                <a:extLst>
                  <a:ext uri="{FF2B5EF4-FFF2-40B4-BE49-F238E27FC236}">
                    <a16:creationId xmlns:a16="http://schemas.microsoft.com/office/drawing/2014/main" id="{F23B0BA2-2AD2-7F42-0C16-E36DE667AD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34207" y="2036548"/>
                <a:ext cx="0" cy="615950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30">
                <a:extLst>
                  <a:ext uri="{FF2B5EF4-FFF2-40B4-BE49-F238E27FC236}">
                    <a16:creationId xmlns:a16="http://schemas.microsoft.com/office/drawing/2014/main" id="{6689DEC1-9303-6761-1064-E2167227AF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34207" y="2652498"/>
                <a:ext cx="241300" cy="134938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31">
                <a:extLst>
                  <a:ext uri="{FF2B5EF4-FFF2-40B4-BE49-F238E27FC236}">
                    <a16:creationId xmlns:a16="http://schemas.microsoft.com/office/drawing/2014/main" id="{CFCE139A-A20D-D47F-E231-D982BB536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5507" y="1395198"/>
                <a:ext cx="1304925" cy="779463"/>
              </a:xfrm>
              <a:custGeom>
                <a:avLst/>
                <a:gdLst>
                  <a:gd name="T0" fmla="*/ 0 w 822"/>
                  <a:gd name="T1" fmla="*/ 491 h 491"/>
                  <a:gd name="T2" fmla="*/ 379 w 822"/>
                  <a:gd name="T3" fmla="*/ 166 h 491"/>
                  <a:gd name="T4" fmla="*/ 822 w 822"/>
                  <a:gd name="T5" fmla="*/ 0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2" h="491">
                    <a:moveTo>
                      <a:pt x="0" y="491"/>
                    </a:moveTo>
                    <a:cubicBezTo>
                      <a:pt x="55" y="394"/>
                      <a:pt x="201" y="269"/>
                      <a:pt x="379" y="166"/>
                    </a:cubicBezTo>
                    <a:cubicBezTo>
                      <a:pt x="542" y="71"/>
                      <a:pt x="710" y="8"/>
                      <a:pt x="822" y="0"/>
                    </a:cubicBez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2">
                <a:extLst>
                  <a:ext uri="{FF2B5EF4-FFF2-40B4-BE49-F238E27FC236}">
                    <a16:creationId xmlns:a16="http://schemas.microsoft.com/office/drawing/2014/main" id="{DEE401FA-E0B5-0C0C-6590-6981B1C31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5507" y="2003210"/>
                <a:ext cx="1304925" cy="779463"/>
              </a:xfrm>
              <a:custGeom>
                <a:avLst/>
                <a:gdLst>
                  <a:gd name="T0" fmla="*/ 0 w 822"/>
                  <a:gd name="T1" fmla="*/ 491 h 491"/>
                  <a:gd name="T2" fmla="*/ 379 w 822"/>
                  <a:gd name="T3" fmla="*/ 166 h 491"/>
                  <a:gd name="T4" fmla="*/ 822 w 822"/>
                  <a:gd name="T5" fmla="*/ 0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2" h="491">
                    <a:moveTo>
                      <a:pt x="0" y="491"/>
                    </a:moveTo>
                    <a:cubicBezTo>
                      <a:pt x="55" y="394"/>
                      <a:pt x="201" y="269"/>
                      <a:pt x="379" y="166"/>
                    </a:cubicBezTo>
                    <a:cubicBezTo>
                      <a:pt x="543" y="71"/>
                      <a:pt x="710" y="8"/>
                      <a:pt x="822" y="0"/>
                    </a:cubicBez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33">
                <a:extLst>
                  <a:ext uri="{FF2B5EF4-FFF2-40B4-BE49-F238E27FC236}">
                    <a16:creationId xmlns:a16="http://schemas.microsoft.com/office/drawing/2014/main" id="{825FE292-D11D-271C-C0D7-CE8B2D2CD2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583607" y="1393610"/>
                <a:ext cx="1588" cy="614363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Line 34">
                <a:extLst>
                  <a:ext uri="{FF2B5EF4-FFF2-40B4-BE49-F238E27FC236}">
                    <a16:creationId xmlns:a16="http://schemas.microsoft.com/office/drawing/2014/main" id="{40CDC34A-2F40-64B3-2C5C-EA34A4000D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42307" y="1261848"/>
                <a:ext cx="242888" cy="133350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E55D97A-F1E1-BB5F-D133-ED6341A47DAD}"/>
                </a:ext>
              </a:extLst>
            </p:cNvPr>
            <p:cNvGrpSpPr/>
            <p:nvPr/>
          </p:nvGrpSpPr>
          <p:grpSpPr>
            <a:xfrm>
              <a:off x="4282783" y="2606420"/>
              <a:ext cx="1828801" cy="1400175"/>
              <a:chOff x="4459407" y="2730285"/>
              <a:chExt cx="1828801" cy="1400175"/>
            </a:xfrm>
          </p:grpSpPr>
          <p:sp>
            <p:nvSpPr>
              <p:cNvPr id="33" name="Line 35">
                <a:extLst>
                  <a:ext uri="{FF2B5EF4-FFF2-40B4-BE49-F238E27FC236}">
                    <a16:creationId xmlns:a16="http://schemas.microsoft.com/office/drawing/2014/main" id="{D717CE41-4B60-A2A6-2A76-87FB60D0A3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59407" y="3593885"/>
                <a:ext cx="554038" cy="260350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36">
                <a:extLst>
                  <a:ext uri="{FF2B5EF4-FFF2-40B4-BE49-F238E27FC236}">
                    <a16:creationId xmlns:a16="http://schemas.microsoft.com/office/drawing/2014/main" id="{3D7CA045-9F80-3F65-5BB2-F6E94517EF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015032" y="3854235"/>
                <a:ext cx="19050" cy="276225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9">
                <a:extLst>
                  <a:ext uri="{FF2B5EF4-FFF2-40B4-BE49-F238E27FC236}">
                    <a16:creationId xmlns:a16="http://schemas.microsoft.com/office/drawing/2014/main" id="{B95F7AF1-A79A-DF2C-B65F-70FC59915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495" y="3270035"/>
                <a:ext cx="1254125" cy="858838"/>
              </a:xfrm>
              <a:custGeom>
                <a:avLst/>
                <a:gdLst>
                  <a:gd name="T0" fmla="*/ 0 w 790"/>
                  <a:gd name="T1" fmla="*/ 541 h 541"/>
                  <a:gd name="T2" fmla="*/ 453 w 790"/>
                  <a:gd name="T3" fmla="*/ 334 h 541"/>
                  <a:gd name="T4" fmla="*/ 790 w 790"/>
                  <a:gd name="T5" fmla="*/ 0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90" h="541">
                    <a:moveTo>
                      <a:pt x="0" y="541"/>
                    </a:moveTo>
                    <a:cubicBezTo>
                      <a:pt x="111" y="532"/>
                      <a:pt x="285" y="452"/>
                      <a:pt x="453" y="334"/>
                    </a:cubicBezTo>
                    <a:cubicBezTo>
                      <a:pt x="608" y="225"/>
                      <a:pt x="735" y="99"/>
                      <a:pt x="790" y="0"/>
                    </a:cubicBez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Line 40">
                <a:extLst>
                  <a:ext uri="{FF2B5EF4-FFF2-40B4-BE49-F238E27FC236}">
                    <a16:creationId xmlns:a16="http://schemas.microsoft.com/office/drawing/2014/main" id="{4B868399-A000-4F41-C0C2-6EF1DA643C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870" y="3870110"/>
                <a:ext cx="554038" cy="260350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Line 41">
                <a:extLst>
                  <a:ext uri="{FF2B5EF4-FFF2-40B4-BE49-F238E27FC236}">
                    <a16:creationId xmlns:a16="http://schemas.microsoft.com/office/drawing/2014/main" id="{69BD6590-1B30-F913-4892-A091D4CCCD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60995" y="3593885"/>
                <a:ext cx="20638" cy="276225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42">
                <a:extLst>
                  <a:ext uri="{FF2B5EF4-FFF2-40B4-BE49-F238E27FC236}">
                    <a16:creationId xmlns:a16="http://schemas.microsoft.com/office/drawing/2014/main" id="{5C6D1EB1-8FD3-6402-2273-0278643C8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3445" y="2992223"/>
                <a:ext cx="1252538" cy="858838"/>
              </a:xfrm>
              <a:custGeom>
                <a:avLst/>
                <a:gdLst>
                  <a:gd name="T0" fmla="*/ 0 w 789"/>
                  <a:gd name="T1" fmla="*/ 541 h 541"/>
                  <a:gd name="T2" fmla="*/ 453 w 789"/>
                  <a:gd name="T3" fmla="*/ 334 h 541"/>
                  <a:gd name="T4" fmla="*/ 789 w 789"/>
                  <a:gd name="T5" fmla="*/ 0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9" h="541">
                    <a:moveTo>
                      <a:pt x="0" y="541"/>
                    </a:moveTo>
                    <a:cubicBezTo>
                      <a:pt x="110" y="532"/>
                      <a:pt x="285" y="452"/>
                      <a:pt x="453" y="334"/>
                    </a:cubicBezTo>
                    <a:cubicBezTo>
                      <a:pt x="608" y="225"/>
                      <a:pt x="735" y="99"/>
                      <a:pt x="789" y="0"/>
                    </a:cubicBez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43">
                <a:extLst>
                  <a:ext uri="{FF2B5EF4-FFF2-40B4-BE49-F238E27FC236}">
                    <a16:creationId xmlns:a16="http://schemas.microsoft.com/office/drawing/2014/main" id="{39715D60-8BD1-4B77-719B-2F4A9C117D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757" y="2730285"/>
                <a:ext cx="1252538" cy="860425"/>
              </a:xfrm>
              <a:custGeom>
                <a:avLst/>
                <a:gdLst>
                  <a:gd name="T0" fmla="*/ 0 w 789"/>
                  <a:gd name="T1" fmla="*/ 542 h 542"/>
                  <a:gd name="T2" fmla="*/ 452 w 789"/>
                  <a:gd name="T3" fmla="*/ 334 h 542"/>
                  <a:gd name="T4" fmla="*/ 789 w 789"/>
                  <a:gd name="T5" fmla="*/ 0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89" h="542">
                    <a:moveTo>
                      <a:pt x="0" y="542"/>
                    </a:moveTo>
                    <a:cubicBezTo>
                      <a:pt x="110" y="532"/>
                      <a:pt x="284" y="452"/>
                      <a:pt x="452" y="334"/>
                    </a:cubicBezTo>
                    <a:cubicBezTo>
                      <a:pt x="607" y="225"/>
                      <a:pt x="734" y="99"/>
                      <a:pt x="789" y="0"/>
                    </a:cubicBezTo>
                  </a:path>
                </a:pathLst>
              </a:cu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Line 44">
                <a:extLst>
                  <a:ext uri="{FF2B5EF4-FFF2-40B4-BE49-F238E27FC236}">
                    <a16:creationId xmlns:a16="http://schemas.microsoft.com/office/drawing/2014/main" id="{F4DE7433-CD8B-746D-E4CE-633D8E9069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11945" y="2730285"/>
                <a:ext cx="555625" cy="260350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Line 45">
                <a:extLst>
                  <a:ext uri="{FF2B5EF4-FFF2-40B4-BE49-F238E27FC236}">
                    <a16:creationId xmlns:a16="http://schemas.microsoft.com/office/drawing/2014/main" id="{0E491792-BDE5-F8DF-A0D8-B5E7CBBF40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267570" y="2990635"/>
                <a:ext cx="20638" cy="276225"/>
              </a:xfrm>
              <a:prstGeom prst="line">
                <a:avLst/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D0CF9FC-436F-D247-6C06-1CF17F170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7441" y="1405363"/>
              <a:ext cx="1377559" cy="57959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80DCC66-EF49-8BF1-F783-7EE133E87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3694" y="1984954"/>
              <a:ext cx="1643747" cy="131282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EB31372-C399-515F-9C5E-9F8FD4AC7C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39858" y="3297777"/>
              <a:ext cx="1493836" cy="691357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37295-F165-729B-A772-DD12007E5419}"/>
              </a:ext>
            </a:extLst>
          </p:cNvPr>
          <p:cNvSpPr/>
          <p:nvPr/>
        </p:nvSpPr>
        <p:spPr>
          <a:xfrm>
            <a:off x="6519679" y="3177929"/>
            <a:ext cx="23322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ES_tradnl" sz="1800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Kirkpatrick-</a:t>
            </a:r>
            <a:r>
              <a:rPr lang="es-ES_tradnl" sz="1800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Baez</a:t>
            </a:r>
            <a:r>
              <a:rPr lang="es-ES_tradnl" sz="1800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(KB) </a:t>
            </a:r>
            <a:r>
              <a:rPr lang="es-ES_tradnl" sz="1800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endParaRPr lang="es-ES_tradnl" sz="1800" dirty="0">
              <a:solidFill>
                <a:srgbClr val="012D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s-ES_tradnl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s-ES_tradnl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  <a:r>
              <a:rPr lang="es-ES_tradnl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ES_tradnl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ES_tradnl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elliptical</a:t>
            </a:r>
            <a:r>
              <a:rPr lang="es-ES_tradnl" dirty="0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dirty="0" err="1">
                <a:solidFill>
                  <a:srgbClr val="012D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cylinder</a:t>
            </a:r>
            <a:endParaRPr lang="es-ES_tradnl" dirty="0">
              <a:solidFill>
                <a:srgbClr val="012D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006DBF25-04A5-104E-A831-733FABBD3981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2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95C56-521D-494A-7BF0-30103FF7B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21B1B-E141-FF45-217D-3ADA44211C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Surface shape in mirror coordinate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2388C3-5EDD-F101-BCDE-A83F6C181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X-ray mirror shapes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59CA5CA-BCD0-8A58-2BAC-16AA62A6609F}"/>
                  </a:ext>
                </a:extLst>
              </p:cNvPr>
              <p:cNvSpPr txBox="1"/>
              <p:nvPr/>
            </p:nvSpPr>
            <p:spPr>
              <a:xfrm>
                <a:off x="1063584" y="2637939"/>
                <a:ext cx="7042376" cy="294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func>
                                        <m:func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func>
                                        <m:func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func>
                                        <m:func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func>
                                        <m:func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59CA5CA-BCD0-8A58-2BAC-16AA62A66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584" y="2637939"/>
                <a:ext cx="7042376" cy="294376"/>
              </a:xfrm>
              <a:prstGeom prst="rect">
                <a:avLst/>
              </a:prstGeom>
              <a:blipFill>
                <a:blip r:embed="rId2"/>
                <a:stretch>
                  <a:fillRect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CF9006BC-5A81-3E74-85C0-D746D23B70E0}"/>
              </a:ext>
            </a:extLst>
          </p:cNvPr>
          <p:cNvGrpSpPr/>
          <p:nvPr/>
        </p:nvGrpSpPr>
        <p:grpSpPr>
          <a:xfrm>
            <a:off x="1956735" y="1189009"/>
            <a:ext cx="5230529" cy="1375145"/>
            <a:chOff x="2614572" y="1284192"/>
            <a:chExt cx="5230529" cy="1375145"/>
          </a:xfrm>
        </p:grpSpPr>
        <p:sp>
          <p:nvSpPr>
            <p:cNvPr id="35" name="Oval 12">
              <a:extLst>
                <a:ext uri="{FF2B5EF4-FFF2-40B4-BE49-F238E27FC236}">
                  <a16:creationId xmlns:a16="http://schemas.microsoft.com/office/drawing/2014/main" id="{EB4468D0-2D77-F60F-F0E6-53B05BED10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3164756" y="1284192"/>
              <a:ext cx="4112895" cy="102298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" name="Line 15">
              <a:extLst>
                <a:ext uri="{FF2B5EF4-FFF2-40B4-BE49-F238E27FC236}">
                  <a16:creationId xmlns:a16="http://schemas.microsoft.com/office/drawing/2014/main" id="{354F41A4-1CD8-1B76-A824-4DD7B95E2E9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34729" y="1704296"/>
              <a:ext cx="2519362" cy="48564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4" name="Line 16">
              <a:extLst>
                <a:ext uri="{FF2B5EF4-FFF2-40B4-BE49-F238E27FC236}">
                  <a16:creationId xmlns:a16="http://schemas.microsoft.com/office/drawing/2014/main" id="{B5DE947C-B157-970B-16AC-2453059AD55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5811862" y="1980012"/>
              <a:ext cx="1212479" cy="48025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7" name="Line 17">
              <a:extLst>
                <a:ext uri="{FF2B5EF4-FFF2-40B4-BE49-F238E27FC236}">
                  <a16:creationId xmlns:a16="http://schemas.microsoft.com/office/drawing/2014/main" id="{A5E97AEC-CE48-BDFD-5308-883346F51A6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41877" y="1758255"/>
              <a:ext cx="3283712" cy="36281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8" name="Line 18">
              <a:extLst>
                <a:ext uri="{FF2B5EF4-FFF2-40B4-BE49-F238E27FC236}">
                  <a16:creationId xmlns:a16="http://schemas.microsoft.com/office/drawing/2014/main" id="{A47BED65-31BE-D7F4-811B-1A76038B70C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6604850" y="2038663"/>
              <a:ext cx="424408" cy="35512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6FCAC4A7-7935-42F7-0921-4810A5E865F0}"/>
                </a:ext>
              </a:extLst>
            </p:cNvPr>
            <p:cNvSpPr>
              <a:spLocks/>
            </p:cNvSpPr>
            <p:nvPr/>
          </p:nvSpPr>
          <p:spPr bwMode="auto">
            <a:xfrm rot="21574763">
              <a:off x="5742835" y="2367715"/>
              <a:ext cx="864870" cy="115252"/>
            </a:xfrm>
            <a:custGeom>
              <a:avLst/>
              <a:gdLst>
                <a:gd name="T0" fmla="*/ 0 w 1321"/>
                <a:gd name="T1" fmla="*/ 2147483647 h 244"/>
                <a:gd name="T2" fmla="*/ 0 w 1321"/>
                <a:gd name="T3" fmla="*/ 0 h 244"/>
                <a:gd name="T4" fmla="*/ 2147483647 w 1321"/>
                <a:gd name="T5" fmla="*/ 2147483647 h 244"/>
                <a:gd name="T6" fmla="*/ 2147483647 w 1321"/>
                <a:gd name="T7" fmla="*/ 2147483647 h 244"/>
                <a:gd name="T8" fmla="*/ 2147483647 w 1321"/>
                <a:gd name="T9" fmla="*/ 2147483647 h 244"/>
                <a:gd name="T10" fmla="*/ 2147483647 w 1321"/>
                <a:gd name="T11" fmla="*/ 2147483647 h 244"/>
                <a:gd name="T12" fmla="*/ 2147483647 w 1321"/>
                <a:gd name="T13" fmla="*/ 2147483647 h 244"/>
                <a:gd name="T14" fmla="*/ 2147483647 w 1321"/>
                <a:gd name="T15" fmla="*/ 2147483647 h 244"/>
                <a:gd name="T16" fmla="*/ 2147483647 w 1321"/>
                <a:gd name="T17" fmla="*/ 2147483647 h 244"/>
                <a:gd name="T18" fmla="*/ 2147483647 w 1321"/>
                <a:gd name="T19" fmla="*/ 2147483647 h 244"/>
                <a:gd name="T20" fmla="*/ 2147483647 w 1321"/>
                <a:gd name="T21" fmla="*/ 2147483647 h 244"/>
                <a:gd name="T22" fmla="*/ 2147483647 w 1321"/>
                <a:gd name="T23" fmla="*/ 2147483647 h 244"/>
                <a:gd name="T24" fmla="*/ 2147483647 w 1321"/>
                <a:gd name="T25" fmla="*/ 2147483647 h 244"/>
                <a:gd name="T26" fmla="*/ 2147483647 w 1321"/>
                <a:gd name="T27" fmla="*/ 2147483647 h 244"/>
                <a:gd name="T28" fmla="*/ 2147483647 w 1321"/>
                <a:gd name="T29" fmla="*/ 2147483647 h 244"/>
                <a:gd name="T30" fmla="*/ 2147483647 w 1321"/>
                <a:gd name="T31" fmla="*/ 2147483647 h 244"/>
                <a:gd name="T32" fmla="*/ 2147483647 w 1321"/>
                <a:gd name="T33" fmla="*/ 2147483647 h 244"/>
                <a:gd name="T34" fmla="*/ 2147483647 w 1321"/>
                <a:gd name="T35" fmla="*/ 2147483647 h 244"/>
                <a:gd name="T36" fmla="*/ 2147483647 w 1321"/>
                <a:gd name="T37" fmla="*/ 2147483647 h 244"/>
                <a:gd name="T38" fmla="*/ 2147483647 w 1321"/>
                <a:gd name="T39" fmla="*/ 2147483647 h 244"/>
                <a:gd name="T40" fmla="*/ 2147483647 w 1321"/>
                <a:gd name="T41" fmla="*/ 2147483647 h 244"/>
                <a:gd name="T42" fmla="*/ 2147483647 w 1321"/>
                <a:gd name="T43" fmla="*/ 2147483647 h 244"/>
                <a:gd name="T44" fmla="*/ 2147483647 w 1321"/>
                <a:gd name="T45" fmla="*/ 2147483647 h 244"/>
                <a:gd name="T46" fmla="*/ 2147483647 w 1321"/>
                <a:gd name="T47" fmla="*/ 2147483647 h 244"/>
                <a:gd name="T48" fmla="*/ 2147483647 w 1321"/>
                <a:gd name="T49" fmla="*/ 2147483647 h 244"/>
                <a:gd name="T50" fmla="*/ 2147483647 w 1321"/>
                <a:gd name="T51" fmla="*/ 2147483647 h 244"/>
                <a:gd name="T52" fmla="*/ 2147483647 w 1321"/>
                <a:gd name="T53" fmla="*/ 2147483647 h 244"/>
                <a:gd name="T54" fmla="*/ 2147483647 w 1321"/>
                <a:gd name="T55" fmla="*/ 2147483647 h 244"/>
                <a:gd name="T56" fmla="*/ 2147483647 w 1321"/>
                <a:gd name="T57" fmla="*/ 2147483647 h 244"/>
                <a:gd name="T58" fmla="*/ 2147483647 w 1321"/>
                <a:gd name="T59" fmla="*/ 2147483647 h 244"/>
                <a:gd name="T60" fmla="*/ 2147483647 w 1321"/>
                <a:gd name="T61" fmla="*/ 2147483647 h 244"/>
                <a:gd name="T62" fmla="*/ 2147483647 w 1321"/>
                <a:gd name="T63" fmla="*/ 2147483647 h 244"/>
                <a:gd name="T64" fmla="*/ 2147483647 w 1321"/>
                <a:gd name="T65" fmla="*/ 2147483647 h 244"/>
                <a:gd name="T66" fmla="*/ 2147483647 w 1321"/>
                <a:gd name="T67" fmla="*/ 2147483647 h 244"/>
                <a:gd name="T68" fmla="*/ 2147483647 w 1321"/>
                <a:gd name="T69" fmla="*/ 2147483647 h 244"/>
                <a:gd name="T70" fmla="*/ 2147483647 w 1321"/>
                <a:gd name="T71" fmla="*/ 2147483647 h 244"/>
                <a:gd name="T72" fmla="*/ 2147483647 w 1321"/>
                <a:gd name="T73" fmla="*/ 2147483647 h 244"/>
                <a:gd name="T74" fmla="*/ 2147483647 w 1321"/>
                <a:gd name="T75" fmla="*/ 2147483647 h 244"/>
                <a:gd name="T76" fmla="*/ 2147483647 w 1321"/>
                <a:gd name="T77" fmla="*/ 2147483647 h 244"/>
                <a:gd name="T78" fmla="*/ 2147483647 w 1321"/>
                <a:gd name="T79" fmla="*/ 2147483647 h 244"/>
                <a:gd name="T80" fmla="*/ 2147483647 w 1321"/>
                <a:gd name="T81" fmla="*/ 2147483647 h 244"/>
                <a:gd name="T82" fmla="*/ 2147483647 w 1321"/>
                <a:gd name="T83" fmla="*/ 0 h 244"/>
                <a:gd name="T84" fmla="*/ 2147483647 w 1321"/>
                <a:gd name="T85" fmla="*/ 2147483647 h 244"/>
                <a:gd name="T86" fmla="*/ 0 w 1321"/>
                <a:gd name="T87" fmla="*/ 2147483647 h 2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21" h="244">
                  <a:moveTo>
                    <a:pt x="0" y="244"/>
                  </a:moveTo>
                  <a:lnTo>
                    <a:pt x="0" y="0"/>
                  </a:lnTo>
                  <a:lnTo>
                    <a:pt x="31" y="5"/>
                  </a:lnTo>
                  <a:lnTo>
                    <a:pt x="64" y="10"/>
                  </a:lnTo>
                  <a:lnTo>
                    <a:pt x="98" y="15"/>
                  </a:lnTo>
                  <a:lnTo>
                    <a:pt x="131" y="19"/>
                  </a:lnTo>
                  <a:lnTo>
                    <a:pt x="164" y="24"/>
                  </a:lnTo>
                  <a:lnTo>
                    <a:pt x="198" y="27"/>
                  </a:lnTo>
                  <a:lnTo>
                    <a:pt x="231" y="30"/>
                  </a:lnTo>
                  <a:lnTo>
                    <a:pt x="264" y="34"/>
                  </a:lnTo>
                  <a:lnTo>
                    <a:pt x="295" y="37"/>
                  </a:lnTo>
                  <a:lnTo>
                    <a:pt x="329" y="39"/>
                  </a:lnTo>
                  <a:lnTo>
                    <a:pt x="362" y="42"/>
                  </a:lnTo>
                  <a:lnTo>
                    <a:pt x="395" y="44"/>
                  </a:lnTo>
                  <a:lnTo>
                    <a:pt x="429" y="45"/>
                  </a:lnTo>
                  <a:lnTo>
                    <a:pt x="462" y="47"/>
                  </a:lnTo>
                  <a:lnTo>
                    <a:pt x="495" y="49"/>
                  </a:lnTo>
                  <a:lnTo>
                    <a:pt x="529" y="49"/>
                  </a:lnTo>
                  <a:lnTo>
                    <a:pt x="560" y="50"/>
                  </a:lnTo>
                  <a:lnTo>
                    <a:pt x="593" y="51"/>
                  </a:lnTo>
                  <a:lnTo>
                    <a:pt x="626" y="52"/>
                  </a:lnTo>
                  <a:lnTo>
                    <a:pt x="660" y="52"/>
                  </a:lnTo>
                  <a:lnTo>
                    <a:pt x="693" y="52"/>
                  </a:lnTo>
                  <a:lnTo>
                    <a:pt x="726" y="51"/>
                  </a:lnTo>
                  <a:lnTo>
                    <a:pt x="759" y="50"/>
                  </a:lnTo>
                  <a:lnTo>
                    <a:pt x="793" y="49"/>
                  </a:lnTo>
                  <a:lnTo>
                    <a:pt x="824" y="49"/>
                  </a:lnTo>
                  <a:lnTo>
                    <a:pt x="857" y="47"/>
                  </a:lnTo>
                  <a:lnTo>
                    <a:pt x="891" y="45"/>
                  </a:lnTo>
                  <a:lnTo>
                    <a:pt x="924" y="44"/>
                  </a:lnTo>
                  <a:lnTo>
                    <a:pt x="957" y="42"/>
                  </a:lnTo>
                  <a:lnTo>
                    <a:pt x="990" y="39"/>
                  </a:lnTo>
                  <a:lnTo>
                    <a:pt x="1024" y="37"/>
                  </a:lnTo>
                  <a:lnTo>
                    <a:pt x="1057" y="34"/>
                  </a:lnTo>
                  <a:lnTo>
                    <a:pt x="1088" y="30"/>
                  </a:lnTo>
                  <a:lnTo>
                    <a:pt x="1121" y="27"/>
                  </a:lnTo>
                  <a:lnTo>
                    <a:pt x="1155" y="24"/>
                  </a:lnTo>
                  <a:lnTo>
                    <a:pt x="1188" y="19"/>
                  </a:lnTo>
                  <a:lnTo>
                    <a:pt x="1221" y="15"/>
                  </a:lnTo>
                  <a:lnTo>
                    <a:pt x="1254" y="10"/>
                  </a:lnTo>
                  <a:lnTo>
                    <a:pt x="1288" y="5"/>
                  </a:lnTo>
                  <a:lnTo>
                    <a:pt x="1321" y="0"/>
                  </a:lnTo>
                  <a:lnTo>
                    <a:pt x="1321" y="244"/>
                  </a:lnTo>
                  <a:lnTo>
                    <a:pt x="0" y="244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0" name="Text Box 21">
              <a:extLst>
                <a:ext uri="{FF2B5EF4-FFF2-40B4-BE49-F238E27FC236}">
                  <a16:creationId xmlns:a16="http://schemas.microsoft.com/office/drawing/2014/main" id="{BC0C55AD-F892-0EE3-EC5B-650693D17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4572" y="1377236"/>
              <a:ext cx="601027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</a:t>
              </a:r>
            </a:p>
          </p:txBody>
        </p:sp>
        <p:sp>
          <p:nvSpPr>
            <p:cNvPr id="53" name="Text Box 22">
              <a:extLst>
                <a:ext uri="{FF2B5EF4-FFF2-40B4-BE49-F238E27FC236}">
                  <a16:creationId xmlns:a16="http://schemas.microsoft.com/office/drawing/2014/main" id="{FB8F5395-86F0-D1BD-9ECD-E7E9490F49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9741" y="2416984"/>
              <a:ext cx="1922455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Elliptical cylinder mirror</a:t>
              </a:r>
            </a:p>
          </p:txBody>
        </p:sp>
        <p:sp>
          <p:nvSpPr>
            <p:cNvPr id="55" name="Text Box 23">
              <a:extLst>
                <a:ext uri="{FF2B5EF4-FFF2-40B4-BE49-F238E27FC236}">
                  <a16:creationId xmlns:a16="http://schemas.microsoft.com/office/drawing/2014/main" id="{6DD1AA00-11B2-6307-4EEB-46B2ACC129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8426" y="1931242"/>
              <a:ext cx="536675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</a:t>
              </a:r>
            </a:p>
          </p:txBody>
        </p:sp>
        <p:sp>
          <p:nvSpPr>
            <p:cNvPr id="56" name="Line 17">
              <a:extLst>
                <a:ext uri="{FF2B5EF4-FFF2-40B4-BE49-F238E27FC236}">
                  <a16:creationId xmlns:a16="http://schemas.microsoft.com/office/drawing/2014/main" id="{DC99914B-4363-CA12-2D44-4F497617604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36145" y="1730041"/>
              <a:ext cx="2883191" cy="4420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7" name="Line 17">
              <a:extLst>
                <a:ext uri="{FF2B5EF4-FFF2-40B4-BE49-F238E27FC236}">
                  <a16:creationId xmlns:a16="http://schemas.microsoft.com/office/drawing/2014/main" id="{6B48517A-1930-2B75-13AC-F65422AAAC0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6198463" y="2007793"/>
              <a:ext cx="837184" cy="44234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0" name="Oval 14">
              <a:extLst>
                <a:ext uri="{FF2B5EF4-FFF2-40B4-BE49-F238E27FC236}">
                  <a16:creationId xmlns:a16="http://schemas.microsoft.com/office/drawing/2014/main" id="{6ECBD90C-C8CE-44FC-F390-F0661244F5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7034976" y="2050538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1" name="Oval 13">
              <a:extLst>
                <a:ext uri="{FF2B5EF4-FFF2-40B4-BE49-F238E27FC236}">
                  <a16:creationId xmlns:a16="http://schemas.microsoft.com/office/drawing/2014/main" id="{5CFC5BA9-1F0A-9FB4-9751-EFFA898CE7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3362887" y="1501919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82704A3-07D7-A52D-ED0B-23C07ABE61C1}"/>
                </a:ext>
              </a:extLst>
            </p:cNvPr>
            <p:cNvCxnSpPr>
              <a:cxnSpLocks/>
            </p:cNvCxnSpPr>
            <p:nvPr/>
          </p:nvCxnSpPr>
          <p:spPr>
            <a:xfrm>
              <a:off x="4880187" y="2380830"/>
              <a:ext cx="2519680" cy="13216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0D4515A-11E8-39C4-63A4-D1893C958EAE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V="1">
              <a:off x="6170480" y="1747989"/>
              <a:ext cx="0" cy="63816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 Box 23">
              <a:extLst>
                <a:ext uri="{FF2B5EF4-FFF2-40B4-BE49-F238E27FC236}">
                  <a16:creationId xmlns:a16="http://schemas.microsoft.com/office/drawing/2014/main" id="{96696722-8816-4B04-C456-F0E1665108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0980" y="2216227"/>
              <a:ext cx="118999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/>
              <a:r>
                <a:rPr lang="en-US" sz="160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70" name="Text Box 23">
              <a:extLst>
                <a:ext uri="{FF2B5EF4-FFF2-40B4-BE49-F238E27FC236}">
                  <a16:creationId xmlns:a16="http://schemas.microsoft.com/office/drawing/2014/main" id="{5FAD31A9-2684-34F9-195C-633F175545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5912" y="1501768"/>
              <a:ext cx="100255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/>
              <a:r>
                <a:rPr lang="en-US" sz="160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9CF946C-65BB-F7FC-811B-6AE44A5F866F}"/>
                    </a:ext>
                  </a:extLst>
                </p:cNvPr>
                <p:cNvSpPr txBox="1"/>
                <p:nvPr/>
              </p:nvSpPr>
              <p:spPr>
                <a:xfrm rot="963895">
                  <a:off x="4712938" y="1569778"/>
                  <a:ext cx="3586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9CF946C-65BB-F7FC-811B-6AE44A5F8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963895">
                  <a:off x="4712938" y="1569778"/>
                  <a:ext cx="358688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617DAB4-FAB5-4A94-D04C-83EC961ED0AE}"/>
                    </a:ext>
                  </a:extLst>
                </p:cNvPr>
                <p:cNvSpPr txBox="1"/>
                <p:nvPr/>
              </p:nvSpPr>
              <p:spPr>
                <a:xfrm rot="20396233">
                  <a:off x="6373978" y="1847954"/>
                  <a:ext cx="35920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617DAB4-FAB5-4A94-D04C-83EC961ED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96233">
                  <a:off x="6373978" y="1847954"/>
                  <a:ext cx="359201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BF83155-A74D-4D6D-DE07-745B5958AED8}"/>
                </a:ext>
              </a:extLst>
            </p:cNvPr>
            <p:cNvSpPr/>
            <p:nvPr/>
          </p:nvSpPr>
          <p:spPr>
            <a:xfrm>
              <a:off x="6115563" y="2337127"/>
              <a:ext cx="109728" cy="10972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93135A3-EA91-971A-29E5-7C3EB78A7324}"/>
                </a:ext>
              </a:extLst>
            </p:cNvPr>
            <p:cNvSpPr/>
            <p:nvPr/>
          </p:nvSpPr>
          <p:spPr>
            <a:xfrm>
              <a:off x="6150577" y="2364782"/>
              <a:ext cx="45720" cy="4572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 Box 23">
              <a:extLst>
                <a:ext uri="{FF2B5EF4-FFF2-40B4-BE49-F238E27FC236}">
                  <a16:creationId xmlns:a16="http://schemas.microsoft.com/office/drawing/2014/main" id="{A8408F66-6B2C-0491-84EB-6E8A25A05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2062" y="2413116"/>
              <a:ext cx="131962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/>
              <a:r>
                <a:rPr lang="en-US" sz="160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 Box 23">
                  <a:extLst>
                    <a:ext uri="{FF2B5EF4-FFF2-40B4-BE49-F238E27FC236}">
                      <a16:creationId xmlns:a16="http://schemas.microsoft.com/office/drawing/2014/main" id="{AB66CB5B-519C-AC41-F09D-9EC8B0ED54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42354" y="2122256"/>
                  <a:ext cx="100255" cy="2462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just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sz="1600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7" name="Text Box 23">
                  <a:extLst>
                    <a:ext uri="{FF2B5EF4-FFF2-40B4-BE49-F238E27FC236}">
                      <a16:creationId xmlns:a16="http://schemas.microsoft.com/office/drawing/2014/main" id="{AB66CB5B-519C-AC41-F09D-9EC8B0ED5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42354" y="2122256"/>
                  <a:ext cx="100255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75000" r="-106250" b="-10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1CA92EFB-85FA-47DA-D286-809C0C7FFA6D}"/>
                </a:ext>
              </a:extLst>
            </p:cNvPr>
            <p:cNvSpPr/>
            <p:nvPr/>
          </p:nvSpPr>
          <p:spPr>
            <a:xfrm rot="14109301">
              <a:off x="5279694" y="2122482"/>
              <a:ext cx="382988" cy="343601"/>
            </a:xfrm>
            <a:prstGeom prst="arc">
              <a:avLst>
                <a:gd name="adj1" fmla="val 1650104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Arrow: Down 92">
            <a:extLst>
              <a:ext uri="{FF2B5EF4-FFF2-40B4-BE49-F238E27FC236}">
                <a16:creationId xmlns:a16="http://schemas.microsoft.com/office/drawing/2014/main" id="{2A18B8B1-D59F-967E-713F-8EC815137065}"/>
              </a:ext>
            </a:extLst>
          </p:cNvPr>
          <p:cNvSpPr/>
          <p:nvPr/>
        </p:nvSpPr>
        <p:spPr>
          <a:xfrm>
            <a:off x="4343401" y="2923689"/>
            <a:ext cx="338712" cy="239376"/>
          </a:xfrm>
          <a:prstGeom prst="down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F96953E-E451-9D99-AEB4-3B3235BCB047}"/>
                  </a:ext>
                </a:extLst>
              </p:cNvPr>
              <p:cNvSpPr txBox="1"/>
              <p:nvPr/>
            </p:nvSpPr>
            <p:spPr>
              <a:xfrm>
                <a:off x="1063584" y="3157031"/>
                <a:ext cx="7762831" cy="17009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Ellipsoidal:          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𝑝𝑞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h𝑦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±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𝑝𝑞</m:t>
                                    </m:r>
                                    <m:func>
                                      <m:func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 smtClean="0"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𝑝𝑞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h𝑦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𝑝𝑞</m:t>
                                            </m:r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  <m:sSup>
                                          <m:sSupPr>
                                            <m:ctrlP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sup>
                            </m:sSup>
                          </m:e>
                        </m:func>
                      </m:e>
                    </m:d>
                  </m:oMath>
                </a14:m>
                <a:endParaRPr lang="en-US" sz="1400" dirty="0"/>
              </a:p>
              <a:p>
                <a:pPr>
                  <a:spcAft>
                    <a:spcPts val="600"/>
                  </a:spcAft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Elliptical cylinder: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𝑝𝑞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h𝑦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±2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𝑝𝑞</m:t>
                                </m:r>
                              </m:e>
                            </m:d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𝑝𝑞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h𝑦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e>
                    </m:d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Slope function: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⌉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𝑑𝑧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𝑑𝑦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d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𝑝𝑞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1−(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h𝑦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)/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𝑝𝑞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1/2</m:t>
                                </m:r>
                              </m:sup>
                            </m:sSup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Curvature function: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⌉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𝑝𝑞</m:t>
                            </m:r>
                          </m:den>
                        </m:f>
                      </m:e>
                    </m:d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[1−(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h𝑦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)/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𝑝𝑞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3/2</m:t>
                            </m:r>
                          </m:sup>
                        </m:sSup>
                      </m:den>
                    </m:f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F96953E-E451-9D99-AEB4-3B3235BCB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584" y="3157031"/>
                <a:ext cx="7762831" cy="1700915"/>
              </a:xfrm>
              <a:prstGeom prst="rect">
                <a:avLst/>
              </a:prstGeom>
              <a:blipFill>
                <a:blip r:embed="rId6"/>
                <a:stretch>
                  <a:fillRect l="-1413" t="-1075" b="-55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E818C25-46D0-FC6E-8DF6-C6719D110EE8}"/>
                  </a:ext>
                </a:extLst>
              </p:cNvPr>
              <p:cNvSpPr txBox="1"/>
              <p:nvPr/>
            </p:nvSpPr>
            <p:spPr>
              <a:xfrm>
                <a:off x="4731073" y="2913637"/>
                <a:ext cx="13694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6E818C25-46D0-FC6E-8DF6-C6719D110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073" y="2913637"/>
                <a:ext cx="1369413" cy="215444"/>
              </a:xfrm>
              <a:prstGeom prst="rect">
                <a:avLst/>
              </a:prstGeom>
              <a:blipFill>
                <a:blip r:embed="rId7"/>
                <a:stretch>
                  <a:fillRect l="-2222" r="-1778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63185D26-AE28-2233-1D2F-E2C488514C93}"/>
              </a:ext>
            </a:extLst>
          </p:cNvPr>
          <p:cNvSpPr txBox="1"/>
          <p:nvPr/>
        </p:nvSpPr>
        <p:spPr>
          <a:xfrm>
            <a:off x="3333233" y="4857946"/>
            <a:ext cx="4671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 A. Goldberg, J. Synchrotron Rad. 29, 991 (2022). doi:10.1107/S1600577522005793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604CBD-3A5B-E9B8-2C78-E5478E59D0B1}"/>
              </a:ext>
            </a:extLst>
          </p:cNvPr>
          <p:cNvSpPr txBox="1"/>
          <p:nvPr/>
        </p:nvSpPr>
        <p:spPr>
          <a:xfrm>
            <a:off x="453413" y="2307915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Exact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0AEC44-7674-0836-F8B8-D1ED9A544928}"/>
                  </a:ext>
                </a:extLst>
              </p:cNvPr>
              <p:cNvSpPr txBox="1"/>
              <p:nvPr/>
            </p:nvSpPr>
            <p:spPr>
              <a:xfrm>
                <a:off x="7248988" y="1149387"/>
                <a:ext cx="1498487" cy="52322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none" lIns="91440" tIns="45720" rIns="91440" bIns="4572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400" b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real source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real focus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0AEC44-7674-0836-F8B8-D1ED9A544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988" y="1149387"/>
                <a:ext cx="1498487" cy="523220"/>
              </a:xfrm>
              <a:prstGeom prst="rect">
                <a:avLst/>
              </a:prstGeom>
              <a:blipFill>
                <a:blip r:embed="rId8"/>
                <a:stretch>
                  <a:fillRect t="-1149" b="-10345"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6050E-83A2-C548-2C85-9764088DAF63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25C29-E30C-5EA1-E1CD-7E1EB1726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3CD8A03-DB9D-F468-75E7-002F69BF3513}"/>
              </a:ext>
            </a:extLst>
          </p:cNvPr>
          <p:cNvSpPr txBox="1"/>
          <p:nvPr/>
        </p:nvSpPr>
        <p:spPr>
          <a:xfrm>
            <a:off x="4260704" y="4834732"/>
            <a:ext cx="3812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 Howells, et al., Opt. Eng. 39, 2748 (2000). doi:10.1117/1.1289879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C99C4-D70D-5BA1-FE0C-F31CC9E61B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Surface shape in mirror coordinate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9B419-B34E-1072-D490-35EAB759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X-ray mirror shapes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1659187-DAE0-B344-76AC-C8D127847817}"/>
              </a:ext>
            </a:extLst>
          </p:cNvPr>
          <p:cNvGrpSpPr/>
          <p:nvPr/>
        </p:nvGrpSpPr>
        <p:grpSpPr>
          <a:xfrm>
            <a:off x="1956735" y="1189009"/>
            <a:ext cx="5230529" cy="1375145"/>
            <a:chOff x="2614572" y="1284192"/>
            <a:chExt cx="5230529" cy="1375145"/>
          </a:xfrm>
        </p:grpSpPr>
        <p:sp>
          <p:nvSpPr>
            <p:cNvPr id="35" name="Oval 12">
              <a:extLst>
                <a:ext uri="{FF2B5EF4-FFF2-40B4-BE49-F238E27FC236}">
                  <a16:creationId xmlns:a16="http://schemas.microsoft.com/office/drawing/2014/main" id="{65DD4D69-ED61-2F23-3E7B-E6618903A4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3164756" y="1284192"/>
              <a:ext cx="4112895" cy="102298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" name="Line 15">
              <a:extLst>
                <a:ext uri="{FF2B5EF4-FFF2-40B4-BE49-F238E27FC236}">
                  <a16:creationId xmlns:a16="http://schemas.microsoft.com/office/drawing/2014/main" id="{3DFE6550-8B0F-1CA1-F807-0CCA363E66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34729" y="1704296"/>
              <a:ext cx="2519362" cy="48564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4" name="Line 16">
              <a:extLst>
                <a:ext uri="{FF2B5EF4-FFF2-40B4-BE49-F238E27FC236}">
                  <a16:creationId xmlns:a16="http://schemas.microsoft.com/office/drawing/2014/main" id="{36AD379C-6871-15BF-803F-6848CBA6CA0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5811862" y="1980012"/>
              <a:ext cx="1212479" cy="48025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7" name="Line 17">
              <a:extLst>
                <a:ext uri="{FF2B5EF4-FFF2-40B4-BE49-F238E27FC236}">
                  <a16:creationId xmlns:a16="http://schemas.microsoft.com/office/drawing/2014/main" id="{D9077438-ABA3-C94D-EBEE-2235AF9B112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41877" y="1758255"/>
              <a:ext cx="3283712" cy="36281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8" name="Line 18">
              <a:extLst>
                <a:ext uri="{FF2B5EF4-FFF2-40B4-BE49-F238E27FC236}">
                  <a16:creationId xmlns:a16="http://schemas.microsoft.com/office/drawing/2014/main" id="{4CCCDAFE-497E-7D47-8642-CBF67DF2437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6604850" y="2038663"/>
              <a:ext cx="424408" cy="35512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49" name="Freeform 19">
              <a:extLst>
                <a:ext uri="{FF2B5EF4-FFF2-40B4-BE49-F238E27FC236}">
                  <a16:creationId xmlns:a16="http://schemas.microsoft.com/office/drawing/2014/main" id="{E7B00D83-6927-3397-D1E6-CD4DD8ADBB1D}"/>
                </a:ext>
              </a:extLst>
            </p:cNvPr>
            <p:cNvSpPr>
              <a:spLocks/>
            </p:cNvSpPr>
            <p:nvPr/>
          </p:nvSpPr>
          <p:spPr bwMode="auto">
            <a:xfrm rot="21574763">
              <a:off x="5742835" y="2367715"/>
              <a:ext cx="864870" cy="115252"/>
            </a:xfrm>
            <a:custGeom>
              <a:avLst/>
              <a:gdLst>
                <a:gd name="T0" fmla="*/ 0 w 1321"/>
                <a:gd name="T1" fmla="*/ 2147483647 h 244"/>
                <a:gd name="T2" fmla="*/ 0 w 1321"/>
                <a:gd name="T3" fmla="*/ 0 h 244"/>
                <a:gd name="T4" fmla="*/ 2147483647 w 1321"/>
                <a:gd name="T5" fmla="*/ 2147483647 h 244"/>
                <a:gd name="T6" fmla="*/ 2147483647 w 1321"/>
                <a:gd name="T7" fmla="*/ 2147483647 h 244"/>
                <a:gd name="T8" fmla="*/ 2147483647 w 1321"/>
                <a:gd name="T9" fmla="*/ 2147483647 h 244"/>
                <a:gd name="T10" fmla="*/ 2147483647 w 1321"/>
                <a:gd name="T11" fmla="*/ 2147483647 h 244"/>
                <a:gd name="T12" fmla="*/ 2147483647 w 1321"/>
                <a:gd name="T13" fmla="*/ 2147483647 h 244"/>
                <a:gd name="T14" fmla="*/ 2147483647 w 1321"/>
                <a:gd name="T15" fmla="*/ 2147483647 h 244"/>
                <a:gd name="T16" fmla="*/ 2147483647 w 1321"/>
                <a:gd name="T17" fmla="*/ 2147483647 h 244"/>
                <a:gd name="T18" fmla="*/ 2147483647 w 1321"/>
                <a:gd name="T19" fmla="*/ 2147483647 h 244"/>
                <a:gd name="T20" fmla="*/ 2147483647 w 1321"/>
                <a:gd name="T21" fmla="*/ 2147483647 h 244"/>
                <a:gd name="T22" fmla="*/ 2147483647 w 1321"/>
                <a:gd name="T23" fmla="*/ 2147483647 h 244"/>
                <a:gd name="T24" fmla="*/ 2147483647 w 1321"/>
                <a:gd name="T25" fmla="*/ 2147483647 h 244"/>
                <a:gd name="T26" fmla="*/ 2147483647 w 1321"/>
                <a:gd name="T27" fmla="*/ 2147483647 h 244"/>
                <a:gd name="T28" fmla="*/ 2147483647 w 1321"/>
                <a:gd name="T29" fmla="*/ 2147483647 h 244"/>
                <a:gd name="T30" fmla="*/ 2147483647 w 1321"/>
                <a:gd name="T31" fmla="*/ 2147483647 h 244"/>
                <a:gd name="T32" fmla="*/ 2147483647 w 1321"/>
                <a:gd name="T33" fmla="*/ 2147483647 h 244"/>
                <a:gd name="T34" fmla="*/ 2147483647 w 1321"/>
                <a:gd name="T35" fmla="*/ 2147483647 h 244"/>
                <a:gd name="T36" fmla="*/ 2147483647 w 1321"/>
                <a:gd name="T37" fmla="*/ 2147483647 h 244"/>
                <a:gd name="T38" fmla="*/ 2147483647 w 1321"/>
                <a:gd name="T39" fmla="*/ 2147483647 h 244"/>
                <a:gd name="T40" fmla="*/ 2147483647 w 1321"/>
                <a:gd name="T41" fmla="*/ 2147483647 h 244"/>
                <a:gd name="T42" fmla="*/ 2147483647 w 1321"/>
                <a:gd name="T43" fmla="*/ 2147483647 h 244"/>
                <a:gd name="T44" fmla="*/ 2147483647 w 1321"/>
                <a:gd name="T45" fmla="*/ 2147483647 h 244"/>
                <a:gd name="T46" fmla="*/ 2147483647 w 1321"/>
                <a:gd name="T47" fmla="*/ 2147483647 h 244"/>
                <a:gd name="T48" fmla="*/ 2147483647 w 1321"/>
                <a:gd name="T49" fmla="*/ 2147483647 h 244"/>
                <a:gd name="T50" fmla="*/ 2147483647 w 1321"/>
                <a:gd name="T51" fmla="*/ 2147483647 h 244"/>
                <a:gd name="T52" fmla="*/ 2147483647 w 1321"/>
                <a:gd name="T53" fmla="*/ 2147483647 h 244"/>
                <a:gd name="T54" fmla="*/ 2147483647 w 1321"/>
                <a:gd name="T55" fmla="*/ 2147483647 h 244"/>
                <a:gd name="T56" fmla="*/ 2147483647 w 1321"/>
                <a:gd name="T57" fmla="*/ 2147483647 h 244"/>
                <a:gd name="T58" fmla="*/ 2147483647 w 1321"/>
                <a:gd name="T59" fmla="*/ 2147483647 h 244"/>
                <a:gd name="T60" fmla="*/ 2147483647 w 1321"/>
                <a:gd name="T61" fmla="*/ 2147483647 h 244"/>
                <a:gd name="T62" fmla="*/ 2147483647 w 1321"/>
                <a:gd name="T63" fmla="*/ 2147483647 h 244"/>
                <a:gd name="T64" fmla="*/ 2147483647 w 1321"/>
                <a:gd name="T65" fmla="*/ 2147483647 h 244"/>
                <a:gd name="T66" fmla="*/ 2147483647 w 1321"/>
                <a:gd name="T67" fmla="*/ 2147483647 h 244"/>
                <a:gd name="T68" fmla="*/ 2147483647 w 1321"/>
                <a:gd name="T69" fmla="*/ 2147483647 h 244"/>
                <a:gd name="T70" fmla="*/ 2147483647 w 1321"/>
                <a:gd name="T71" fmla="*/ 2147483647 h 244"/>
                <a:gd name="T72" fmla="*/ 2147483647 w 1321"/>
                <a:gd name="T73" fmla="*/ 2147483647 h 244"/>
                <a:gd name="T74" fmla="*/ 2147483647 w 1321"/>
                <a:gd name="T75" fmla="*/ 2147483647 h 244"/>
                <a:gd name="T76" fmla="*/ 2147483647 w 1321"/>
                <a:gd name="T77" fmla="*/ 2147483647 h 244"/>
                <a:gd name="T78" fmla="*/ 2147483647 w 1321"/>
                <a:gd name="T79" fmla="*/ 2147483647 h 244"/>
                <a:gd name="T80" fmla="*/ 2147483647 w 1321"/>
                <a:gd name="T81" fmla="*/ 2147483647 h 244"/>
                <a:gd name="T82" fmla="*/ 2147483647 w 1321"/>
                <a:gd name="T83" fmla="*/ 0 h 244"/>
                <a:gd name="T84" fmla="*/ 2147483647 w 1321"/>
                <a:gd name="T85" fmla="*/ 2147483647 h 244"/>
                <a:gd name="T86" fmla="*/ 0 w 1321"/>
                <a:gd name="T87" fmla="*/ 2147483647 h 2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321" h="244">
                  <a:moveTo>
                    <a:pt x="0" y="244"/>
                  </a:moveTo>
                  <a:lnTo>
                    <a:pt x="0" y="0"/>
                  </a:lnTo>
                  <a:lnTo>
                    <a:pt x="31" y="5"/>
                  </a:lnTo>
                  <a:lnTo>
                    <a:pt x="64" y="10"/>
                  </a:lnTo>
                  <a:lnTo>
                    <a:pt x="98" y="15"/>
                  </a:lnTo>
                  <a:lnTo>
                    <a:pt x="131" y="19"/>
                  </a:lnTo>
                  <a:lnTo>
                    <a:pt x="164" y="24"/>
                  </a:lnTo>
                  <a:lnTo>
                    <a:pt x="198" y="27"/>
                  </a:lnTo>
                  <a:lnTo>
                    <a:pt x="231" y="30"/>
                  </a:lnTo>
                  <a:lnTo>
                    <a:pt x="264" y="34"/>
                  </a:lnTo>
                  <a:lnTo>
                    <a:pt x="295" y="37"/>
                  </a:lnTo>
                  <a:lnTo>
                    <a:pt x="329" y="39"/>
                  </a:lnTo>
                  <a:lnTo>
                    <a:pt x="362" y="42"/>
                  </a:lnTo>
                  <a:lnTo>
                    <a:pt x="395" y="44"/>
                  </a:lnTo>
                  <a:lnTo>
                    <a:pt x="429" y="45"/>
                  </a:lnTo>
                  <a:lnTo>
                    <a:pt x="462" y="47"/>
                  </a:lnTo>
                  <a:lnTo>
                    <a:pt x="495" y="49"/>
                  </a:lnTo>
                  <a:lnTo>
                    <a:pt x="529" y="49"/>
                  </a:lnTo>
                  <a:lnTo>
                    <a:pt x="560" y="50"/>
                  </a:lnTo>
                  <a:lnTo>
                    <a:pt x="593" y="51"/>
                  </a:lnTo>
                  <a:lnTo>
                    <a:pt x="626" y="52"/>
                  </a:lnTo>
                  <a:lnTo>
                    <a:pt x="660" y="52"/>
                  </a:lnTo>
                  <a:lnTo>
                    <a:pt x="693" y="52"/>
                  </a:lnTo>
                  <a:lnTo>
                    <a:pt x="726" y="51"/>
                  </a:lnTo>
                  <a:lnTo>
                    <a:pt x="759" y="50"/>
                  </a:lnTo>
                  <a:lnTo>
                    <a:pt x="793" y="49"/>
                  </a:lnTo>
                  <a:lnTo>
                    <a:pt x="824" y="49"/>
                  </a:lnTo>
                  <a:lnTo>
                    <a:pt x="857" y="47"/>
                  </a:lnTo>
                  <a:lnTo>
                    <a:pt x="891" y="45"/>
                  </a:lnTo>
                  <a:lnTo>
                    <a:pt x="924" y="44"/>
                  </a:lnTo>
                  <a:lnTo>
                    <a:pt x="957" y="42"/>
                  </a:lnTo>
                  <a:lnTo>
                    <a:pt x="990" y="39"/>
                  </a:lnTo>
                  <a:lnTo>
                    <a:pt x="1024" y="37"/>
                  </a:lnTo>
                  <a:lnTo>
                    <a:pt x="1057" y="34"/>
                  </a:lnTo>
                  <a:lnTo>
                    <a:pt x="1088" y="30"/>
                  </a:lnTo>
                  <a:lnTo>
                    <a:pt x="1121" y="27"/>
                  </a:lnTo>
                  <a:lnTo>
                    <a:pt x="1155" y="24"/>
                  </a:lnTo>
                  <a:lnTo>
                    <a:pt x="1188" y="19"/>
                  </a:lnTo>
                  <a:lnTo>
                    <a:pt x="1221" y="15"/>
                  </a:lnTo>
                  <a:lnTo>
                    <a:pt x="1254" y="10"/>
                  </a:lnTo>
                  <a:lnTo>
                    <a:pt x="1288" y="5"/>
                  </a:lnTo>
                  <a:lnTo>
                    <a:pt x="1321" y="0"/>
                  </a:lnTo>
                  <a:lnTo>
                    <a:pt x="1321" y="244"/>
                  </a:lnTo>
                  <a:lnTo>
                    <a:pt x="0" y="244"/>
                  </a:lnTo>
                  <a:close/>
                </a:path>
              </a:pathLst>
            </a:custGeom>
            <a:noFill/>
            <a:ln w="19050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0" name="Text Box 21">
              <a:extLst>
                <a:ext uri="{FF2B5EF4-FFF2-40B4-BE49-F238E27FC236}">
                  <a16:creationId xmlns:a16="http://schemas.microsoft.com/office/drawing/2014/main" id="{F2B71080-9CD0-E745-29FE-A3EA2A1E41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4572" y="1377236"/>
              <a:ext cx="601027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</a:t>
              </a:r>
            </a:p>
          </p:txBody>
        </p:sp>
        <p:sp>
          <p:nvSpPr>
            <p:cNvPr id="53" name="Text Box 22">
              <a:extLst>
                <a:ext uri="{FF2B5EF4-FFF2-40B4-BE49-F238E27FC236}">
                  <a16:creationId xmlns:a16="http://schemas.microsoft.com/office/drawing/2014/main" id="{B875BC8C-5A00-FA8E-D7E9-EB147CDCDA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9741" y="2416984"/>
              <a:ext cx="1922455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Elliptical cylinder mirror</a:t>
              </a:r>
            </a:p>
          </p:txBody>
        </p:sp>
        <p:sp>
          <p:nvSpPr>
            <p:cNvPr id="55" name="Text Box 23">
              <a:extLst>
                <a:ext uri="{FF2B5EF4-FFF2-40B4-BE49-F238E27FC236}">
                  <a16:creationId xmlns:a16="http://schemas.microsoft.com/office/drawing/2014/main" id="{E3D7BB0F-F23C-9FAB-99E9-FE2FB1380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8426" y="1931242"/>
              <a:ext cx="536675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</a:t>
              </a:r>
            </a:p>
          </p:txBody>
        </p:sp>
        <p:sp>
          <p:nvSpPr>
            <p:cNvPr id="56" name="Line 17">
              <a:extLst>
                <a:ext uri="{FF2B5EF4-FFF2-40B4-BE49-F238E27FC236}">
                  <a16:creationId xmlns:a16="http://schemas.microsoft.com/office/drawing/2014/main" id="{C64E4018-DE3C-573C-E050-3AB21133AAC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>
              <a:off x="3336145" y="1730041"/>
              <a:ext cx="2883191" cy="4420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7" name="Line 17">
              <a:extLst>
                <a:ext uri="{FF2B5EF4-FFF2-40B4-BE49-F238E27FC236}">
                  <a16:creationId xmlns:a16="http://schemas.microsoft.com/office/drawing/2014/main" id="{5F7EA7F2-453F-F1C0-1E21-B9148D83717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07603" flipH="1">
              <a:off x="6198463" y="2007793"/>
              <a:ext cx="837184" cy="44234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0" name="Oval 14">
              <a:extLst>
                <a:ext uri="{FF2B5EF4-FFF2-40B4-BE49-F238E27FC236}">
                  <a16:creationId xmlns:a16="http://schemas.microsoft.com/office/drawing/2014/main" id="{A4B67561-11DE-C67E-EA07-62C5131394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7034976" y="2050538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1" name="Oval 13">
              <a:extLst>
                <a:ext uri="{FF2B5EF4-FFF2-40B4-BE49-F238E27FC236}">
                  <a16:creationId xmlns:a16="http://schemas.microsoft.com/office/drawing/2014/main" id="{1B97A4FE-AC66-097E-A3D4-68BAFC4FCE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07603">
              <a:off x="3362887" y="1501919"/>
              <a:ext cx="43815" cy="43815"/>
            </a:xfrm>
            <a:prstGeom prst="ellipse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ADBB5A6-1AA7-C054-4527-E85BCC8F9216}"/>
                </a:ext>
              </a:extLst>
            </p:cNvPr>
            <p:cNvCxnSpPr>
              <a:cxnSpLocks/>
            </p:cNvCxnSpPr>
            <p:nvPr/>
          </p:nvCxnSpPr>
          <p:spPr>
            <a:xfrm>
              <a:off x="4880187" y="2380830"/>
              <a:ext cx="2519680" cy="13216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C1B314F-34F0-9F53-C950-5F66D5D6062E}"/>
                </a:ext>
              </a:extLst>
            </p:cNvPr>
            <p:cNvCxnSpPr>
              <a:cxnSpLocks/>
              <a:stCxn id="57" idx="1"/>
            </p:cNvCxnSpPr>
            <p:nvPr/>
          </p:nvCxnSpPr>
          <p:spPr>
            <a:xfrm flipV="1">
              <a:off x="6170480" y="1747989"/>
              <a:ext cx="0" cy="638161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 Box 23">
              <a:extLst>
                <a:ext uri="{FF2B5EF4-FFF2-40B4-BE49-F238E27FC236}">
                  <a16:creationId xmlns:a16="http://schemas.microsoft.com/office/drawing/2014/main" id="{F5200B75-2227-8042-5621-BEAA90738D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0980" y="2216227"/>
              <a:ext cx="118999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/>
              <a:r>
                <a:rPr lang="en-US" sz="160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70" name="Text Box 23">
              <a:extLst>
                <a:ext uri="{FF2B5EF4-FFF2-40B4-BE49-F238E27FC236}">
                  <a16:creationId xmlns:a16="http://schemas.microsoft.com/office/drawing/2014/main" id="{37AAAA92-79DF-476C-AC47-28F8F462F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5912" y="1501768"/>
              <a:ext cx="100255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/>
              <a:r>
                <a:rPr lang="en-US" sz="160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AD3C8A5-1866-A216-FE5C-C0CBBB2FC7DA}"/>
                    </a:ext>
                  </a:extLst>
                </p:cNvPr>
                <p:cNvSpPr txBox="1"/>
                <p:nvPr/>
              </p:nvSpPr>
              <p:spPr>
                <a:xfrm rot="963895">
                  <a:off x="4712938" y="1569778"/>
                  <a:ext cx="3586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AD3C8A5-1866-A216-FE5C-C0CBBB2FC7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963895">
                  <a:off x="4712938" y="1569778"/>
                  <a:ext cx="358688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987E009-749B-1C4B-740B-AF00A20D1609}"/>
                    </a:ext>
                  </a:extLst>
                </p:cNvPr>
                <p:cNvSpPr txBox="1"/>
                <p:nvPr/>
              </p:nvSpPr>
              <p:spPr>
                <a:xfrm rot="20396233">
                  <a:off x="6373978" y="1847954"/>
                  <a:ext cx="35920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D987E009-749B-1C4B-740B-AF00A20D16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96233">
                  <a:off x="6373978" y="1847954"/>
                  <a:ext cx="359201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03B23E4-76D2-D076-BAEC-7A1091D1C07D}"/>
                </a:ext>
              </a:extLst>
            </p:cNvPr>
            <p:cNvSpPr/>
            <p:nvPr/>
          </p:nvSpPr>
          <p:spPr>
            <a:xfrm>
              <a:off x="6115563" y="2337127"/>
              <a:ext cx="109728" cy="10972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C1C7644-0F6D-33E7-E72C-B22B01D42412}"/>
                </a:ext>
              </a:extLst>
            </p:cNvPr>
            <p:cNvSpPr/>
            <p:nvPr/>
          </p:nvSpPr>
          <p:spPr>
            <a:xfrm>
              <a:off x="6150577" y="2364782"/>
              <a:ext cx="45720" cy="45720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 Box 23">
              <a:extLst>
                <a:ext uri="{FF2B5EF4-FFF2-40B4-BE49-F238E27FC236}">
                  <a16:creationId xmlns:a16="http://schemas.microsoft.com/office/drawing/2014/main" id="{DBD41EBB-B933-E275-7CAA-E47E0C4605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2062" y="2413116"/>
              <a:ext cx="131962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just" eaLnBrk="1" hangingPunct="1"/>
              <a:r>
                <a:rPr lang="en-US" sz="1600" i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 Box 23">
                  <a:extLst>
                    <a:ext uri="{FF2B5EF4-FFF2-40B4-BE49-F238E27FC236}">
                      <a16:creationId xmlns:a16="http://schemas.microsoft.com/office/drawing/2014/main" id="{C40458E2-F9CE-1292-F9F7-FF36890AB08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42354" y="2122256"/>
                  <a:ext cx="100255" cy="2462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just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sz="1600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7" name="Text Box 23">
                  <a:extLst>
                    <a:ext uri="{FF2B5EF4-FFF2-40B4-BE49-F238E27FC236}">
                      <a16:creationId xmlns:a16="http://schemas.microsoft.com/office/drawing/2014/main" id="{C40458E2-F9CE-1292-F9F7-FF36890AB0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42354" y="2122256"/>
                  <a:ext cx="100255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75000" r="-106250" b="-10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B80F65B0-86F1-60F2-B563-DC3032AF97EC}"/>
                </a:ext>
              </a:extLst>
            </p:cNvPr>
            <p:cNvSpPr/>
            <p:nvPr/>
          </p:nvSpPr>
          <p:spPr>
            <a:xfrm rot="14109301">
              <a:off x="5279694" y="2122482"/>
              <a:ext cx="382988" cy="343601"/>
            </a:xfrm>
            <a:prstGeom prst="arc">
              <a:avLst>
                <a:gd name="adj1" fmla="val 1650104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AFA5626-44D4-3AAF-215A-2F017454860A}"/>
              </a:ext>
            </a:extLst>
          </p:cNvPr>
          <p:cNvSpPr txBox="1"/>
          <p:nvPr/>
        </p:nvSpPr>
        <p:spPr>
          <a:xfrm>
            <a:off x="453413" y="2405451"/>
            <a:ext cx="1777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Taylor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F6B96-2B44-689E-162D-E2143084EF4B}"/>
                  </a:ext>
                </a:extLst>
              </p:cNvPr>
              <p:cNvSpPr txBox="1"/>
              <p:nvPr/>
            </p:nvSpPr>
            <p:spPr>
              <a:xfrm>
                <a:off x="1392885" y="2806319"/>
                <a:ext cx="3966470" cy="1990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300"/>
                  </a:spcAft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with</a:t>
                </a:r>
              </a:p>
              <a:p>
                <a:pPr>
                  <a:spcAft>
                    <a:spcPts val="300"/>
                  </a:spcAft>
                </a:pPr>
                <a:endParaRPr lang="en-US" sz="500" dirty="0">
                  <a:cs typeface="Times New Roman" panose="02020603050405020304" pitchFamily="18" charset="0"/>
                </a:endParaRP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(piston); 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(tilt);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(defocus); 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(coma);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(spherical);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en-US" sz="1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2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3F6B96-2B44-689E-162D-E2143084E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85" y="2806319"/>
                <a:ext cx="3966470" cy="1990288"/>
              </a:xfrm>
              <a:prstGeom prst="rect">
                <a:avLst/>
              </a:prstGeom>
              <a:blipFill>
                <a:blip r:embed="rId5"/>
                <a:stretch>
                  <a:fillRect l="-1075" t="-2752" r="-1536" b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084492-1165-3DF5-20A9-21B9D5A7FF7C}"/>
                  </a:ext>
                </a:extLst>
              </p:cNvPr>
              <p:cNvSpPr txBox="1"/>
              <p:nvPr/>
            </p:nvSpPr>
            <p:spPr>
              <a:xfrm>
                <a:off x="7248513" y="1149616"/>
                <a:ext cx="1681926" cy="1384995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 wrap="square" lIns="91440" tIns="45720" rIns="91440" bIns="4572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400" b="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real source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real focus</a:t>
                </a: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Also works for other shapes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virtual source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virtual focus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084492-1165-3DF5-20A9-21B9D5A7F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513" y="1149616"/>
                <a:ext cx="1681926" cy="1384995"/>
              </a:xfrm>
              <a:prstGeom prst="rect">
                <a:avLst/>
              </a:prstGeom>
              <a:blipFill>
                <a:blip r:embed="rId6"/>
                <a:stretch>
                  <a:fillRect l="-719" t="-437" r="-1799" b="-3057"/>
                </a:stretch>
              </a:blipFill>
              <a:ln>
                <a:solidFill>
                  <a:schemeClr val="tx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7F1996-5A15-41EF-A6EC-F7A92E6715FC}"/>
                  </a:ext>
                </a:extLst>
              </p:cNvPr>
              <p:cNvSpPr txBox="1"/>
              <p:nvPr/>
            </p:nvSpPr>
            <p:spPr>
              <a:xfrm>
                <a:off x="3974449" y="3163597"/>
                <a:ext cx="3507627" cy="1565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21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128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  <m:r>
                      <a:rPr lang="en-US" sz="1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</m:e>
                      <m:sub>
                        <m:r>
                          <a:rPr lang="en-US" sz="12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33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128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429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4096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495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1024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135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256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64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715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4096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1001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1024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385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256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35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64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2431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32768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1001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2048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1001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1024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77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128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128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7F1996-5A15-41EF-A6EC-F7A92E671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49" y="3163597"/>
                <a:ext cx="3507627" cy="1565493"/>
              </a:xfrm>
              <a:prstGeom prst="rect">
                <a:avLst/>
              </a:prstGeom>
              <a:blipFill>
                <a:blip r:embed="rId7"/>
                <a:stretch>
                  <a:fillRect l="-1217" b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7CCA92-07AA-7F7F-DC88-3854A2205CD6}"/>
                  </a:ext>
                </a:extLst>
              </p:cNvPr>
              <p:cNvSpPr txBox="1"/>
              <p:nvPr/>
            </p:nvSpPr>
            <p:spPr>
              <a:xfrm>
                <a:off x="7211345" y="3161453"/>
                <a:ext cx="1171924" cy="634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func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>
                  <a:spcAft>
                    <a:spcPts val="200"/>
                  </a:spcAft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𝑝𝑞</m:t>
                        </m:r>
                      </m:den>
                    </m:f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7CCA92-07AA-7F7F-DC88-3854A220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345" y="3161453"/>
                <a:ext cx="1171924" cy="634276"/>
              </a:xfrm>
              <a:prstGeom prst="rect">
                <a:avLst/>
              </a:prstGeom>
              <a:blipFill>
                <a:blip r:embed="rId8"/>
                <a:stretch>
                  <a:fillRect l="-3646" t="-962" r="-6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382511D-BF07-66F3-13EB-94613BE308A5}"/>
              </a:ext>
            </a:extLst>
          </p:cNvPr>
          <p:cNvGrpSpPr/>
          <p:nvPr/>
        </p:nvGrpSpPr>
        <p:grpSpPr>
          <a:xfrm>
            <a:off x="340918" y="3586265"/>
            <a:ext cx="2946217" cy="617130"/>
            <a:chOff x="340918" y="3482633"/>
            <a:chExt cx="2946217" cy="6171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BA131FA-13D6-BECE-825A-EAA7B33963E6}"/>
                </a:ext>
              </a:extLst>
            </p:cNvPr>
            <p:cNvGrpSpPr/>
            <p:nvPr/>
          </p:nvGrpSpPr>
          <p:grpSpPr>
            <a:xfrm>
              <a:off x="1340727" y="3482633"/>
              <a:ext cx="1946408" cy="586447"/>
              <a:chOff x="982024" y="3535557"/>
              <a:chExt cx="1902305" cy="586447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365FB2A4-AA7A-AB29-7D26-90CC80A9B009}"/>
                  </a:ext>
                </a:extLst>
              </p:cNvPr>
              <p:cNvSpPr/>
              <p:nvPr/>
            </p:nvSpPr>
            <p:spPr>
              <a:xfrm>
                <a:off x="982024" y="3535557"/>
                <a:ext cx="1902305" cy="586447"/>
              </a:xfrm>
              <a:prstGeom prst="roundRect">
                <a:avLst>
                  <a:gd name="adj" fmla="val 8375"/>
                </a:avLst>
              </a:prstGeom>
              <a:noFill/>
              <a:ln w="19050">
                <a:solidFill>
                  <a:srgbClr val="00B0F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2EB25581-9F9A-6994-4BD9-DE9215C995C1}"/>
                  </a:ext>
                </a:extLst>
              </p:cNvPr>
              <p:cNvSpPr/>
              <p:nvPr/>
            </p:nvSpPr>
            <p:spPr>
              <a:xfrm>
                <a:off x="982024" y="3535557"/>
                <a:ext cx="1902305" cy="308565"/>
              </a:xfrm>
              <a:prstGeom prst="roundRect">
                <a:avLst>
                  <a:gd name="adj" fmla="val 8375"/>
                </a:avLst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4E0383-B236-F2DA-8D2B-C5532F0D1F85}"/>
                </a:ext>
              </a:extLst>
            </p:cNvPr>
            <p:cNvSpPr txBox="1"/>
            <p:nvPr/>
          </p:nvSpPr>
          <p:spPr>
            <a:xfrm>
              <a:off x="340918" y="3514199"/>
              <a:ext cx="104868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One-moment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913C27-6E1F-C024-62CA-EC9047E38722}"/>
                </a:ext>
              </a:extLst>
            </p:cNvPr>
            <p:cNvSpPr txBox="1"/>
            <p:nvPr/>
          </p:nvSpPr>
          <p:spPr>
            <a:xfrm>
              <a:off x="340918" y="3822764"/>
              <a:ext cx="10533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Two-moment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406854-A006-33E8-725C-0B2831573133}"/>
              </a:ext>
            </a:extLst>
          </p:cNvPr>
          <p:cNvGrpSpPr/>
          <p:nvPr/>
        </p:nvGrpSpPr>
        <p:grpSpPr>
          <a:xfrm>
            <a:off x="365372" y="3586265"/>
            <a:ext cx="2921763" cy="901407"/>
            <a:chOff x="365372" y="3482633"/>
            <a:chExt cx="2921763" cy="90140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2BBA65F-06B0-78CD-28A4-7EDF1A0A5395}"/>
                </a:ext>
              </a:extLst>
            </p:cNvPr>
            <p:cNvSpPr/>
            <p:nvPr/>
          </p:nvSpPr>
          <p:spPr>
            <a:xfrm>
              <a:off x="1340727" y="3482633"/>
              <a:ext cx="1946408" cy="901407"/>
            </a:xfrm>
            <a:prstGeom prst="roundRect">
              <a:avLst>
                <a:gd name="adj" fmla="val 3866"/>
              </a:avLst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CAAFB1-F5F4-3DEF-2692-4E2E8E2BB358}"/>
                </a:ext>
              </a:extLst>
            </p:cNvPr>
            <p:cNvSpPr txBox="1"/>
            <p:nvPr/>
          </p:nvSpPr>
          <p:spPr>
            <a:xfrm>
              <a:off x="365372" y="4099763"/>
              <a:ext cx="9509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Gravity sag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18AC0-78AD-8FEB-485C-73A37CB98B80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90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3CFF6-7DAB-D2F9-BAEA-0FA831CE2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8346A-8210-B0F8-AA44-4784EE3FCB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Direct focusing: analytical calculation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B0771B-5356-4A67-B763-A0F788D70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Focusing geometry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9DB0B6-1D1D-F830-9389-6099D277F049}"/>
                  </a:ext>
                </a:extLst>
              </p:cNvPr>
              <p:cNvSpPr txBox="1"/>
              <p:nvPr/>
            </p:nvSpPr>
            <p:spPr>
              <a:xfrm>
                <a:off x="776330" y="3092356"/>
                <a:ext cx="4930203" cy="1830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size and divergence at focus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geo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dif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err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geo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den>
                    </m:f>
                    <m:r>
                      <m:rPr>
                        <m:sty m:val="p"/>
                      </m:rPr>
                      <a:rPr lang="en-US" sz="140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dif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𝛼𝜆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2.355 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i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mirror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cuts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beam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400" b="0" dirty="0"/>
                  <a:t>   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0.88 for rectangular aperture, 1.22 for circular aperture</a:t>
                </a: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err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SE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9DB0B6-1D1D-F830-9389-6099D277F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30" y="3092356"/>
                <a:ext cx="4930203" cy="1830373"/>
              </a:xfrm>
              <a:prstGeom prst="rect">
                <a:avLst/>
              </a:prstGeom>
              <a:blipFill>
                <a:blip r:embed="rId5"/>
                <a:stretch>
                  <a:fillRect l="-2472" t="-3322" b="-2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F5624B7-E139-2D23-A93D-38735FDCCDB2}"/>
                  </a:ext>
                </a:extLst>
              </p:cNvPr>
              <p:cNvSpPr txBox="1"/>
              <p:nvPr/>
            </p:nvSpPr>
            <p:spPr>
              <a:xfrm>
                <a:off x="683515" y="2323443"/>
                <a:ext cx="2616918" cy="636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size before mirror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F5624B7-E139-2D23-A93D-38735FDCC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15" y="2323443"/>
                <a:ext cx="2616918" cy="636713"/>
              </a:xfrm>
              <a:prstGeom prst="rect">
                <a:avLst/>
              </a:prstGeom>
              <a:blipFill>
                <a:blip r:embed="rId6"/>
                <a:stretch>
                  <a:fillRect l="-1166" t="-2857" b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95F7DA3-0C20-179D-0F5E-F448212DAE79}"/>
              </a:ext>
            </a:extLst>
          </p:cNvPr>
          <p:cNvCxnSpPr/>
          <p:nvPr/>
        </p:nvCxnSpPr>
        <p:spPr>
          <a:xfrm flipH="1">
            <a:off x="3039533" y="1881608"/>
            <a:ext cx="745067" cy="5487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0327611-3288-80F7-C016-55FA60BC650F}"/>
                  </a:ext>
                </a:extLst>
              </p:cNvPr>
              <p:cNvSpPr txBox="1"/>
              <p:nvPr/>
            </p:nvSpPr>
            <p:spPr>
              <a:xfrm>
                <a:off x="3885204" y="1868403"/>
                <a:ext cx="1708927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Mirror with length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grazing angle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slope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SE</m:t>
                        </m:r>
                      </m:sub>
                    </m:sSub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0327611-3288-80F7-C016-55FA60BC6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204" y="1868403"/>
                <a:ext cx="1708927" cy="738664"/>
              </a:xfrm>
              <a:prstGeom prst="rect">
                <a:avLst/>
              </a:prstGeom>
              <a:blipFill>
                <a:blip r:embed="rId7"/>
                <a:stretch>
                  <a:fillRect l="-1068" t="-820" r="-2491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6D52B1E-5DB8-728A-848C-20C5E774CD52}"/>
                  </a:ext>
                </a:extLst>
              </p:cNvPr>
              <p:cNvSpPr txBox="1"/>
              <p:nvPr/>
            </p:nvSpPr>
            <p:spPr>
              <a:xfrm>
                <a:off x="5706533" y="3570773"/>
                <a:ext cx="3428999" cy="1159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′=</m:t>
                    </m:r>
                    <m:rad>
                      <m:radPr>
                        <m:degHide m:val="on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geo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dif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SE</m:t>
                                </m:r>
                              </m:sub>
                            </m:sSub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geo</m:t>
                        </m:r>
                      </m:sub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den>
                    </m:f>
                    <m:r>
                      <m:rPr>
                        <m:sty m:val="p"/>
                      </m:rPr>
                      <a:rPr lang="en-US" sz="140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dif</m:t>
                        </m:r>
                      </m:sub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𝛼𝜆</m:t>
                        </m:r>
                      </m:num>
                      <m:den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2.355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  <m:func>
                          <m:funcPr>
                            <m:ctrlP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den>
                    </m:f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mirror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cuts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beam</m:t>
                    </m:r>
                  </m:oMath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6D52B1E-5DB8-728A-848C-20C5E774C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533" y="3570773"/>
                <a:ext cx="3428999" cy="1159420"/>
              </a:xfrm>
              <a:prstGeom prst="rect">
                <a:avLst/>
              </a:prstGeom>
              <a:blipFill>
                <a:blip r:embed="rId8"/>
                <a:stretch>
                  <a:fillRect l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7875F99B-3BD0-74A9-3E22-142F59E8522C}"/>
              </a:ext>
            </a:extLst>
          </p:cNvPr>
          <p:cNvSpPr txBox="1"/>
          <p:nvPr/>
        </p:nvSpPr>
        <p:spPr>
          <a:xfrm>
            <a:off x="5807137" y="2408753"/>
            <a:ext cx="3022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slope error is not a good criteria for specifying diffraction limited mirrors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8244C5-8190-9F01-57D3-8FD50611903C}"/>
              </a:ext>
            </a:extLst>
          </p:cNvPr>
          <p:cNvGrpSpPr/>
          <p:nvPr/>
        </p:nvGrpSpPr>
        <p:grpSpPr>
          <a:xfrm>
            <a:off x="653733" y="1140414"/>
            <a:ext cx="6219084" cy="1056619"/>
            <a:chOff x="653733" y="1140414"/>
            <a:chExt cx="6219084" cy="1056619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3B61C2-EEF5-99F5-86E6-0618381FCC64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31" y="1140414"/>
              <a:ext cx="0" cy="8128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2AE4F6-D3FE-E86F-5ED1-FBA99DE74626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1045635" y="1313183"/>
              <a:ext cx="2832095" cy="17013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38AFA5-F270-52F0-639D-D660A9405050}"/>
                </a:ext>
              </a:extLst>
            </p:cNvPr>
            <p:cNvCxnSpPr>
              <a:cxnSpLocks/>
              <a:stCxn id="44" idx="4"/>
            </p:cNvCxnSpPr>
            <p:nvPr/>
          </p:nvCxnSpPr>
          <p:spPr>
            <a:xfrm>
              <a:off x="1045635" y="1610314"/>
              <a:ext cx="2820082" cy="167453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49CF300-3D66-DCED-39BC-057174F7ED43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>
              <a:off x="3877731" y="1303609"/>
              <a:ext cx="1282700" cy="19431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BD11830-AE6C-C78F-5D6C-9A2EDA039C64}"/>
                </a:ext>
              </a:extLst>
            </p:cNvPr>
            <p:cNvCxnSpPr>
              <a:cxnSpLocks/>
              <a:endCxn id="48" idx="4"/>
            </p:cNvCxnSpPr>
            <p:nvPr/>
          </p:nvCxnSpPr>
          <p:spPr>
            <a:xfrm flipV="1">
              <a:off x="3897465" y="1589359"/>
              <a:ext cx="1262966" cy="18938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A93DB46-43BD-CF01-8F11-0781554730F9}"/>
                </a:ext>
              </a:extLst>
            </p:cNvPr>
            <p:cNvSpPr/>
            <p:nvPr/>
          </p:nvSpPr>
          <p:spPr>
            <a:xfrm>
              <a:off x="1011768" y="1483314"/>
              <a:ext cx="67734" cy="127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17D52B2-4495-41ED-A742-CABCC6BDFFD1}"/>
                    </a:ext>
                  </a:extLst>
                </p:cNvPr>
                <p:cNvSpPr txBox="1"/>
                <p:nvPr/>
              </p:nvSpPr>
              <p:spPr>
                <a:xfrm>
                  <a:off x="653733" y="1673813"/>
                  <a:ext cx="6832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Source</a:t>
                  </a:r>
                </a:p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a14:m>
                  <a:r>
                    <a:rPr lang="en-US" sz="1400" dirty="0"/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17D52B2-4495-41ED-A742-CABCC6BDFF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33" y="1673813"/>
                  <a:ext cx="683200" cy="523220"/>
                </a:xfrm>
                <a:prstGeom prst="rect">
                  <a:avLst/>
                </a:prstGeom>
                <a:blipFill>
                  <a:blip r:embed="rId9"/>
                  <a:stretch>
                    <a:fillRect l="-2679" t="-235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A9163A4-F942-6E11-D7DC-73E0C97801FD}"/>
                </a:ext>
              </a:extLst>
            </p:cNvPr>
            <p:cNvSpPr txBox="1"/>
            <p:nvPr/>
          </p:nvSpPr>
          <p:spPr>
            <a:xfrm>
              <a:off x="5246536" y="1392707"/>
              <a:ext cx="16262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Focus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3FF1AD4-AFB7-11E6-12AB-6A7119B2301F}"/>
                    </a:ext>
                  </a:extLst>
                </p:cNvPr>
                <p:cNvSpPr txBox="1"/>
                <p:nvPr/>
              </p:nvSpPr>
              <p:spPr>
                <a:xfrm>
                  <a:off x="2720695" y="1477609"/>
                  <a:ext cx="921278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oMath>
                    </m:oMathPara>
                  </a14:m>
                  <a:endPara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3FF1AD4-AFB7-11E6-12AB-6A7119B23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0695" y="1477609"/>
                  <a:ext cx="921278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985401F-9817-1896-74D0-4D646F9CF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83313" y="1546814"/>
              <a:ext cx="277378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DAD87A9-68F9-53D2-C0B6-2FEE5DDFAD6B}"/>
                </a:ext>
              </a:extLst>
            </p:cNvPr>
            <p:cNvCxnSpPr>
              <a:cxnSpLocks/>
            </p:cNvCxnSpPr>
            <p:nvPr/>
          </p:nvCxnSpPr>
          <p:spPr>
            <a:xfrm>
              <a:off x="3897465" y="1546814"/>
              <a:ext cx="123333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04540E0-D4A3-BA92-B9DD-C48CED6CA266}"/>
                    </a:ext>
                  </a:extLst>
                </p:cNvPr>
                <p:cNvSpPr txBox="1"/>
                <p:nvPr/>
              </p:nvSpPr>
              <p:spPr>
                <a:xfrm>
                  <a:off x="4210939" y="1471814"/>
                  <a:ext cx="23336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oMath>
                    </m:oMathPara>
                  </a14:m>
                  <a:endPara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04540E0-D4A3-BA92-B9DD-C48CED6CA2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0939" y="1471814"/>
                  <a:ext cx="233361" cy="276999"/>
                </a:xfrm>
                <a:prstGeom prst="rect">
                  <a:avLst/>
                </a:prstGeom>
                <a:blipFill>
                  <a:blip r:embed="rId11"/>
                  <a:stretch>
                    <a:fillRect r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B19ECCF-EBD7-3749-09EB-11EF0FE2A7DB}"/>
                </a:ext>
              </a:extLst>
            </p:cNvPr>
            <p:cNvSpPr/>
            <p:nvPr/>
          </p:nvSpPr>
          <p:spPr>
            <a:xfrm>
              <a:off x="5126564" y="1497919"/>
              <a:ext cx="67734" cy="914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39899E2-E0F6-82B3-734F-483408079F44}"/>
              </a:ext>
            </a:extLst>
          </p:cNvPr>
          <p:cNvSpPr>
            <a:spLocks noChangeAspect="1"/>
          </p:cNvSpPr>
          <p:nvPr/>
        </p:nvSpPr>
        <p:spPr>
          <a:xfrm>
            <a:off x="4054288" y="4834187"/>
            <a:ext cx="40061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Shi, et al.,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10388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103880C (2017). doi:10.1117/12.2274571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F3495-1C45-5F5C-7423-8C2DCD64CE4A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5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AC7ED-2DB1-ECEA-AEF8-0AA2CF543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5F8900-2FF8-8C64-BC89-7A4782331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1" y="822960"/>
            <a:ext cx="8372901" cy="274320"/>
          </a:xfrm>
        </p:spPr>
        <p:txBody>
          <a:bodyPr/>
          <a:lstStyle/>
          <a:p>
            <a:r>
              <a:rPr lang="en-US" dirty="0"/>
              <a:t>Zoom focus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4E0DE-2201-01A3-5EF1-32BE36882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74320"/>
            <a:ext cx="8372901" cy="457200"/>
          </a:xfrm>
        </p:spPr>
        <p:txBody>
          <a:bodyPr/>
          <a:lstStyle/>
          <a:p>
            <a:r>
              <a:rPr lang="en-US" dirty="0"/>
              <a:t>Focusing geometry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65161A2-89D6-CE6A-4B9D-6E90FA397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41" y="1225006"/>
            <a:ext cx="7507517" cy="35790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60E99-50DD-25C8-F060-A934DBBE6BBB}"/>
              </a:ext>
            </a:extLst>
          </p:cNvPr>
          <p:cNvSpPr txBox="1">
            <a:spLocks/>
          </p:cNvSpPr>
          <p:nvPr/>
        </p:nvSpPr>
        <p:spPr>
          <a:xfrm>
            <a:off x="196079" y="496865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FAAC5A-9C4F-4278-920D-DF2BAB5957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E900CC-8DCD-BC3E-33F0-F209C6F18C83}"/>
              </a:ext>
            </a:extLst>
          </p:cNvPr>
          <p:cNvSpPr>
            <a:spLocks noChangeAspect="1"/>
          </p:cNvSpPr>
          <p:nvPr/>
        </p:nvSpPr>
        <p:spPr>
          <a:xfrm>
            <a:off x="4054288" y="4834187"/>
            <a:ext cx="40061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X. Shi, et al., Proc. SPIE </a:t>
            </a:r>
            <a:r>
              <a:rPr lang="en-US" sz="1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10388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103880C (2017). doi:10.1117/12.2274571</a:t>
            </a:r>
          </a:p>
        </p:txBody>
      </p:sp>
    </p:spTree>
    <p:extLst>
      <p:ext uri="{BB962C8B-B14F-4D97-AF65-F5344CB8AC3E}">
        <p14:creationId xmlns:p14="http://schemas.microsoft.com/office/powerpoint/2010/main" val="24535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42712</TotalTime>
  <Words>2626</Words>
  <Application>Microsoft Office PowerPoint</Application>
  <PresentationFormat>On-screen Show (16:9)</PresentationFormat>
  <Paragraphs>525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Aptos</vt:lpstr>
      <vt:lpstr>Arial</vt:lpstr>
      <vt:lpstr>Calibri</vt:lpstr>
      <vt:lpstr>Cambria</vt:lpstr>
      <vt:lpstr>Cambria Math</vt:lpstr>
      <vt:lpstr>Symbol</vt:lpstr>
      <vt:lpstr>Times New Roman</vt:lpstr>
      <vt:lpstr>Wingdings</vt:lpstr>
      <vt:lpstr>presentation_16x9</vt:lpstr>
      <vt:lpstr>X-ray mirror system design and specification</vt:lpstr>
      <vt:lpstr>OUTLINE</vt:lpstr>
      <vt:lpstr>introduction to X-ray mirrors</vt:lpstr>
      <vt:lpstr>X-ray mirror shapes</vt:lpstr>
      <vt:lpstr>X-ray mirror shapes</vt:lpstr>
      <vt:lpstr>X-ray mirror shapes</vt:lpstr>
      <vt:lpstr>X-ray mirror shapes</vt:lpstr>
      <vt:lpstr>Focusing geometry</vt:lpstr>
      <vt:lpstr>Focusing geometry</vt:lpstr>
      <vt:lpstr>Focusing geometry</vt:lpstr>
      <vt:lpstr>PowerPoint Presentation</vt:lpstr>
      <vt:lpstr>Mirror specifications</vt:lpstr>
      <vt:lpstr>Mirror specifications</vt:lpstr>
      <vt:lpstr>Mirror specifications</vt:lpstr>
      <vt:lpstr>Mirror specifications</vt:lpstr>
      <vt:lpstr>Optics stability specifications</vt:lpstr>
      <vt:lpstr>Mirror surface aberration</vt:lpstr>
      <vt:lpstr>Mirror surface aberration</vt:lpstr>
      <vt:lpstr>Mirror surface aberration</vt:lpstr>
      <vt:lpstr>PowerPoint Presentation</vt:lpstr>
      <vt:lpstr>Design concept</vt:lpstr>
      <vt:lpstr>Design concept</vt:lpstr>
      <vt:lpstr>Design concept</vt:lpstr>
      <vt:lpstr>Design concept</vt:lpstr>
      <vt:lpstr>Design concept</vt:lpstr>
      <vt:lpstr>APS-U bender mirror</vt:lpstr>
      <vt:lpstr>APS-U bender mirror</vt:lpstr>
      <vt:lpstr>APS-U bender mirror</vt:lpstr>
      <vt:lpstr>APS-U bender mirror</vt:lpstr>
      <vt:lpstr>PowerPoint Presentation</vt:lpstr>
      <vt:lpstr>Beamline mirror operation</vt:lpstr>
      <vt:lpstr>Beamline mirror operation</vt:lpstr>
      <vt:lpstr>PowerPoint Presentation</vt:lpstr>
      <vt:lpstr>X-ray Wavefront sensing</vt:lpstr>
      <vt:lpstr>AI/ML-driven alignment, stabilization and control of beamline optics</vt:lpstr>
      <vt:lpstr>PowerPoint Presentation</vt:lpstr>
    </vt:vector>
  </TitlesOfParts>
  <Company>Argonne National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talk</dc:title>
  <dc:creator>Fenner, Richard B.</dc:creator>
  <cp:lastModifiedBy>Shi, Xianbo</cp:lastModifiedBy>
  <cp:revision>2204</cp:revision>
  <cp:lastPrinted>2017-07-13T22:30:18Z</cp:lastPrinted>
  <dcterms:created xsi:type="dcterms:W3CDTF">2017-06-30T19:40:30Z</dcterms:created>
  <dcterms:modified xsi:type="dcterms:W3CDTF">2025-05-13T22:34:07Z</dcterms:modified>
</cp:coreProperties>
</file>